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EC55FD4-A65A-4D7D-8908-5B4179608E46}">
  <a:tblStyle styleId="{FEC55FD4-A65A-4D7D-8908-5B4179608E4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slide" Target="slides/slide30.xml"/><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slide" Target="slides/slide32.xml"/><Relationship Id="rId16" Type="http://schemas.openxmlformats.org/officeDocument/2006/relationships/slide" Target="slides/slide9.xml"/><Relationship Id="rId38" Type="http://schemas.openxmlformats.org/officeDocument/2006/relationships/slide" Target="slides/slide31.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f92ecae542_1_16:notes"/>
          <p:cNvSpPr/>
          <p:nvPr>
            <p:ph idx="2" type="sldImg"/>
          </p:nvPr>
        </p:nvSpPr>
        <p:spPr>
          <a:xfrm>
            <a:off x="91290" y="685727"/>
            <a:ext cx="66753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 name="Google Shape;103;gf92ecae542_1_16: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gf92ecae542_1_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f92ecae542_3_9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 name="Google Shape;209;gf92ecae542_3_95: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zh-CN"/>
              <a:t>The main challenges are consist of two parts</a:t>
            </a:r>
            <a:endParaRPr/>
          </a:p>
          <a:p>
            <a:pPr indent="0" lvl="0" marL="0" rtl="0" algn="l">
              <a:spcBef>
                <a:spcPts val="360"/>
              </a:spcBef>
              <a:spcAft>
                <a:spcPts val="0"/>
              </a:spcAft>
              <a:buNone/>
            </a:pPr>
            <a:r>
              <a:rPr lang="zh-CN"/>
              <a:t>for the data part, we have data </a:t>
            </a:r>
            <a:r>
              <a:rPr lang="zh-CN"/>
              <a:t>security</a:t>
            </a:r>
            <a:r>
              <a:rPr lang="zh-CN"/>
              <a:t> issue, limited data pointes, data cleaning issue and joining datasets issues</a:t>
            </a:r>
            <a:endParaRPr/>
          </a:p>
          <a:p>
            <a:pPr indent="0" lvl="0" marL="0" rtl="0" algn="l">
              <a:spcBef>
                <a:spcPts val="360"/>
              </a:spcBef>
              <a:spcAft>
                <a:spcPts val="0"/>
              </a:spcAft>
              <a:buNone/>
            </a:pPr>
            <a:r>
              <a:rPr lang="zh-CN"/>
              <a:t>for model part, we have </a:t>
            </a:r>
            <a:r>
              <a:rPr lang="zh-CN"/>
              <a:t>statistical</a:t>
            </a:r>
            <a:r>
              <a:rPr lang="zh-CN"/>
              <a:t> model selection issue, </a:t>
            </a:r>
            <a:r>
              <a:rPr lang="zh-CN"/>
              <a:t>predictors  dimension reduction issue, lack o previous work, as well as the hypothesis test issue.</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zh-CN"/>
              <a:t>we will further </a:t>
            </a:r>
            <a:r>
              <a:rPr lang="zh-CN"/>
              <a:t>explain</a:t>
            </a:r>
            <a:r>
              <a:rPr lang="zh-CN"/>
              <a:t> those challenges and demonstrate how we deal with them</a:t>
            </a:r>
            <a:r>
              <a:rPr lang="zh-CN">
                <a:solidFill>
                  <a:schemeClr val="dk1"/>
                </a:solidFill>
              </a:rPr>
              <a:t> in the following sections</a:t>
            </a:r>
            <a:endParaRPr/>
          </a:p>
        </p:txBody>
      </p:sp>
      <p:sp>
        <p:nvSpPr>
          <p:cNvPr id="210" name="Google Shape;210;gf92ecae542_3_9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92ecae542_1_1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92ecae542_1_1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section is Dataset discussion</a:t>
            </a:r>
            <a:endParaRPr/>
          </a:p>
          <a:p>
            <a:pPr indent="0" lvl="0" marL="0" rtl="0" algn="l">
              <a:spcBef>
                <a:spcPts val="0"/>
              </a:spcBef>
              <a:spcAft>
                <a:spcPts val="0"/>
              </a:spcAft>
              <a:buNone/>
            </a:pPr>
            <a:r>
              <a:rPr lang="zh-CN"/>
              <a:t>which includes </a:t>
            </a:r>
            <a:r>
              <a:rPr lang="zh-CN"/>
              <a:t>financialdata sets, </a:t>
            </a:r>
            <a:r>
              <a:rPr lang="zh-CN"/>
              <a:t>climate dataset and joining datasets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92ecae542_1_1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92ecae542_1_1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There are some Issues we met from Yahoo Finance in semester 1:</a:t>
            </a:r>
            <a:endParaRPr/>
          </a:p>
          <a:p>
            <a:pPr indent="0" lvl="0" marL="0" rtl="0" algn="l">
              <a:spcBef>
                <a:spcPts val="0"/>
              </a:spcBef>
              <a:spcAft>
                <a:spcPts val="0"/>
              </a:spcAft>
              <a:buNone/>
            </a:pPr>
            <a:r>
              <a:rPr lang="zh-CN">
                <a:solidFill>
                  <a:schemeClr val="dk1"/>
                </a:solidFill>
              </a:rPr>
              <a:t>the frist one is Some data in </a:t>
            </a:r>
            <a:r>
              <a:rPr lang="zh-CN">
                <a:solidFill>
                  <a:schemeClr val="dk1"/>
                </a:solidFill>
              </a:rPr>
              <a:t>financial</a:t>
            </a:r>
            <a:r>
              <a:rPr lang="zh-CN">
                <a:solidFill>
                  <a:schemeClr val="dk1"/>
                </a:solidFill>
              </a:rPr>
              <a:t> statements is missing, this may lead to some outlier in data points and bias in analysis process</a:t>
            </a:r>
            <a:endParaRPr>
              <a:solidFill>
                <a:schemeClr val="dk1"/>
              </a:solidFill>
            </a:endParaRPr>
          </a:p>
          <a:p>
            <a:pPr indent="0" lvl="0" marL="0" rtl="0" algn="l">
              <a:spcBef>
                <a:spcPts val="0"/>
              </a:spcBef>
              <a:spcAft>
                <a:spcPts val="0"/>
              </a:spcAft>
              <a:buNone/>
            </a:pPr>
            <a:r>
              <a:rPr lang="zh-CN">
                <a:solidFill>
                  <a:schemeClr val="dk1"/>
                </a:solidFill>
              </a:rPr>
              <a:t>then some  </a:t>
            </a:r>
            <a:r>
              <a:rPr lang="zh-CN">
                <a:solidFill>
                  <a:schemeClr val="dk1"/>
                </a:solidFill>
              </a:rPr>
              <a:t>agriculture</a:t>
            </a:r>
            <a:r>
              <a:rPr lang="zh-CN">
                <a:solidFill>
                  <a:schemeClr val="dk1"/>
                </a:solidFill>
              </a:rPr>
              <a:t> companies on Yahoo Finance are the </a:t>
            </a:r>
            <a:r>
              <a:rPr lang="zh-CN">
                <a:solidFill>
                  <a:schemeClr val="dk1"/>
                </a:solidFill>
              </a:rPr>
              <a:t>Companies related agriculture which are not  agriculture companies we need</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to solve the problems </a:t>
            </a:r>
            <a:endParaRPr/>
          </a:p>
          <a:p>
            <a:pPr indent="0" lvl="0" marL="0" rtl="0" algn="l">
              <a:spcBef>
                <a:spcPts val="0"/>
              </a:spcBef>
              <a:spcAft>
                <a:spcPts val="0"/>
              </a:spcAft>
              <a:buNone/>
            </a:pPr>
            <a:r>
              <a:rPr lang="zh-CN"/>
              <a:t>we Collect data from SEC website by XBRL API which is provided by our client. SEC website is the US Securities and Exchange Commission website. This can make sure the data </a:t>
            </a:r>
            <a:r>
              <a:rPr lang="zh-CN"/>
              <a:t>accuracy and completeness.</a:t>
            </a:r>
            <a:endParaRPr/>
          </a:p>
          <a:p>
            <a:pPr indent="0" lvl="0" marL="0" rtl="0" algn="l">
              <a:spcBef>
                <a:spcPts val="0"/>
              </a:spcBef>
              <a:spcAft>
                <a:spcPts val="0"/>
              </a:spcAft>
              <a:buNone/>
            </a:pPr>
            <a:r>
              <a:rPr lang="zh-CN"/>
              <a:t>then We use standard industrial classification code from SEC website to select companies from agricultural industry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92ecae542_1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92ecae542_1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Then we have some issues from SEC website with API acquisition</a:t>
            </a:r>
            <a:endParaRPr/>
          </a:p>
          <a:p>
            <a:pPr indent="0" lvl="0" marL="0" rtl="0" algn="l">
              <a:spcBef>
                <a:spcPts val="0"/>
              </a:spcBef>
              <a:spcAft>
                <a:spcPts val="0"/>
              </a:spcAft>
              <a:buNone/>
            </a:pPr>
            <a:r>
              <a:rPr lang="zh-CN"/>
              <a:t>the first issue is that API does not return data before 2010</a:t>
            </a:r>
            <a:endParaRPr/>
          </a:p>
          <a:p>
            <a:pPr indent="0" lvl="0" marL="0" rtl="0" algn="l">
              <a:spcBef>
                <a:spcPts val="0"/>
              </a:spcBef>
              <a:spcAft>
                <a:spcPts val="0"/>
              </a:spcAft>
              <a:buNone/>
            </a:pPr>
            <a:r>
              <a:rPr lang="zh-CN"/>
              <a:t>the second one is Only limited companies are linked with API, from the list we selected, there are few companies have returned value through API</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Solution:</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to solve the first issue, we Manually copy the data from their financial statement on SEC website.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after that we Combine those listed 4 agricultural sub-indutry together, </a:t>
            </a:r>
            <a:endParaRPr/>
          </a:p>
          <a:p>
            <a:pPr indent="0" lvl="0" marL="0" rtl="0" algn="l">
              <a:spcBef>
                <a:spcPts val="0"/>
              </a:spcBef>
              <a:spcAft>
                <a:spcPts val="0"/>
              </a:spcAft>
              <a:buNone/>
            </a:pPr>
            <a:r>
              <a:rPr lang="zh-CN"/>
              <a:t>Totally we got 23 companies with valid data.</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f92ecae542_3_132: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 name="Google Shape;239;gf92ecae542_3_132: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zh-CN"/>
              <a:t>For cfp measurement, </a:t>
            </a:r>
            <a:endParaRPr/>
          </a:p>
          <a:p>
            <a:pPr indent="0" lvl="0" marL="0" rtl="0" algn="l">
              <a:spcBef>
                <a:spcPts val="0"/>
              </a:spcBef>
              <a:spcAft>
                <a:spcPts val="0"/>
              </a:spcAft>
              <a:buNone/>
            </a:pPr>
            <a:r>
              <a:rPr lang="zh-CN"/>
              <a:t>We only remain the listed Financial ratios, as based on accounting standard the components of those ratios are </a:t>
            </a:r>
            <a:r>
              <a:rPr lang="zh-CN"/>
              <a:t>compulsory accounting iems in financial statement</a:t>
            </a:r>
            <a:r>
              <a:rPr lang="zh-CN"/>
              <a:t>. In this way, we can make sure our data is consistent and reliable.</a:t>
            </a:r>
            <a:endParaRPr/>
          </a:p>
        </p:txBody>
      </p:sp>
      <p:sp>
        <p:nvSpPr>
          <p:cNvPr id="240" name="Google Shape;240;gf92ecae542_3_1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f92ecae542_3_138: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7" name="Google Shape;247;gf92ecae542_3_138: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t/>
            </a:r>
            <a:endParaRPr sz="1000">
              <a:solidFill>
                <a:schemeClr val="dk1"/>
              </a:solidFill>
            </a:endParaRPr>
          </a:p>
          <a:p>
            <a:pPr indent="0" lvl="0" marL="0" rtl="0" algn="l">
              <a:spcBef>
                <a:spcPts val="1400"/>
              </a:spcBef>
              <a:spcAft>
                <a:spcPts val="0"/>
              </a:spcAft>
              <a:buNone/>
            </a:pPr>
            <a:r>
              <a:t/>
            </a:r>
            <a:endParaRPr/>
          </a:p>
        </p:txBody>
      </p:sp>
      <p:sp>
        <p:nvSpPr>
          <p:cNvPr id="248" name="Google Shape;248;gf92ecae542_3_13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f9f0b64d02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f9f0b64d02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100"/>
              </a:spcBef>
              <a:spcAft>
                <a:spcPts val="0"/>
              </a:spcAft>
              <a:buNone/>
            </a:pPr>
            <a:r>
              <a:rPr lang="zh-CN"/>
              <a:t>After combining the datasets, the Challenges of joint datasets are</a:t>
            </a:r>
            <a:r>
              <a:rPr lang="zh-CN"/>
              <a:t>:</a:t>
            </a:r>
            <a:endParaRPr/>
          </a:p>
          <a:p>
            <a:pPr indent="-298450" lvl="0" marL="457200" rtl="0" algn="l">
              <a:spcBef>
                <a:spcPts val="1100"/>
              </a:spcBef>
              <a:spcAft>
                <a:spcPts val="0"/>
              </a:spcAft>
              <a:buSzPts val="1100"/>
              <a:buChar char="-"/>
            </a:pPr>
            <a:r>
              <a:rPr lang="zh-CN"/>
              <a:t>bushfire data is only available by full year</a:t>
            </a:r>
            <a:endParaRPr/>
          </a:p>
          <a:p>
            <a:pPr indent="-298450" lvl="0" marL="457200" rtl="0" algn="l">
              <a:spcBef>
                <a:spcPts val="0"/>
              </a:spcBef>
              <a:spcAft>
                <a:spcPts val="0"/>
              </a:spcAft>
              <a:buSzPts val="1100"/>
              <a:buChar char="-"/>
            </a:pPr>
            <a:r>
              <a:rPr lang="zh-CN"/>
              <a:t>cfp data is only available by full reporting period and this may not align with the bushfire data period</a:t>
            </a:r>
            <a:endParaRPr/>
          </a:p>
          <a:p>
            <a:pPr indent="0" lvl="0" marL="0" rtl="0" algn="l">
              <a:spcBef>
                <a:spcPts val="0"/>
              </a:spcBef>
              <a:spcAft>
                <a:spcPts val="0"/>
              </a:spcAft>
              <a:buNone/>
            </a:pPr>
            <a:r>
              <a:rPr lang="zh-CN"/>
              <a:t>To address this issues:</a:t>
            </a:r>
            <a:endParaRPr/>
          </a:p>
          <a:p>
            <a:pPr indent="-298450" lvl="0" marL="457200" rtl="0" algn="l">
              <a:spcBef>
                <a:spcPts val="0"/>
              </a:spcBef>
              <a:spcAft>
                <a:spcPts val="0"/>
              </a:spcAft>
              <a:buSzPts val="1100"/>
              <a:buChar char="-"/>
            </a:pPr>
            <a:r>
              <a:rPr lang="zh-CN"/>
              <a:t>there are two assumptions were made: impact of bushfires on company performance is delayed and that the majority of fires occur in the summer period </a:t>
            </a:r>
            <a:endParaRPr/>
          </a:p>
          <a:p>
            <a:pPr indent="-298450" lvl="0" marL="457200" rtl="0" algn="l">
              <a:spcBef>
                <a:spcPts val="0"/>
              </a:spcBef>
              <a:spcAft>
                <a:spcPts val="0"/>
              </a:spcAft>
              <a:buSzPts val="1100"/>
              <a:buChar char="-"/>
            </a:pPr>
            <a:r>
              <a:rPr lang="zh-CN"/>
              <a:t>the reporting periods beginning Jan-Oct used the bushfire data from that same year</a:t>
            </a:r>
            <a:endParaRPr/>
          </a:p>
          <a:p>
            <a:pPr indent="-298450" lvl="0" marL="457200" rtl="0" algn="l">
              <a:spcBef>
                <a:spcPts val="0"/>
              </a:spcBef>
              <a:spcAft>
                <a:spcPts val="0"/>
              </a:spcAft>
              <a:buSzPts val="1100"/>
              <a:buChar char="-"/>
            </a:pPr>
            <a:r>
              <a:rPr lang="zh-CN"/>
              <a:t>However, the reporting periods beginning in Nov/Dec used a linear interpolation between the two bushfire observations</a:t>
            </a:r>
            <a:endParaRPr/>
          </a:p>
          <a:p>
            <a:pPr indent="0" lvl="0" marL="0" rtl="0" algn="l">
              <a:spcBef>
                <a:spcPts val="0"/>
              </a:spcBef>
              <a:spcAft>
                <a:spcPts val="0"/>
              </a:spcAft>
              <a:buNone/>
            </a:pPr>
            <a:r>
              <a:rPr lang="zh-CN"/>
              <a:t>Although this makes us more cautious of inferring bushfire impacts on companies with these reporting periods, the majority of companies report Jan-Dec so that there is little cause for concern in the </a:t>
            </a:r>
            <a:r>
              <a:rPr lang="zh-CN"/>
              <a:t>majority of cases.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f92ecae542_1_1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f92ecae542_1_1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Here we have a brief description of the approaches taken in related literature areas and their relevance to our study design</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f9f0b64d02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f9f0b64d02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Anything which studied something climate related and something financial related was considered as relevant literature. A challenge of our research is that there is limited work focussing on links between climate factors and their connection to accounting-based measures of financial performance. </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Similar areas aided our understanding of the domain problem, but there was limited opportunity to build off of the work of others. The most relevant area of work used linear modelling to assess the connection between climate change indexes and financial performance across an entire industry. The distinction of climate factors vs climate change and analysis at company vs industry level was a limitation in transferring previously modelling to ours.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There was more literature </a:t>
            </a:r>
            <a:r>
              <a:rPr lang="zh-CN"/>
              <a:t>available which focussed on the relationship between climate and the stock market, however the assumption of high-frequency data being available was integral to modelling approaches taken. As we focus on accounting-based measures which are reported yearly, this work was not transferred effectively to our specific line of inquiry.</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f9f0b64d02_4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f9f0b64d02_4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zh-CN"/>
              <a:t>For the Suitability of approaches，</a:t>
            </a:r>
            <a:endParaRPr/>
          </a:p>
          <a:p>
            <a:pPr indent="0" lvl="0" marL="0" rtl="0" algn="l">
              <a:spcBef>
                <a:spcPts val="0"/>
              </a:spcBef>
              <a:spcAft>
                <a:spcPts val="0"/>
              </a:spcAft>
              <a:buNone/>
            </a:pPr>
            <a:r>
              <a:rPr lang="zh-CN"/>
              <a:t>The Most suitable ways is focus on Climate change risk, especially in the industry level and linear regression. There are many Challenges with other methods as well: for example, </a:t>
            </a:r>
            <a:endParaRPr/>
          </a:p>
          <a:p>
            <a:pPr indent="0" lvl="0" marL="0" rtl="0" algn="l">
              <a:spcBef>
                <a:spcPts val="0"/>
              </a:spcBef>
              <a:spcAft>
                <a:spcPts val="0"/>
              </a:spcAft>
              <a:buNone/>
            </a:pPr>
            <a:r>
              <a:rPr lang="zh-CN"/>
              <a:t>Models make use of high frequency of stock market data; and also Quantile regression appears better suited to studying multiple companies together</a:t>
            </a:r>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92ecae542_3_59: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gf92ecae542_3_59: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1" marL="457200" rtl="0" algn="l">
              <a:lnSpc>
                <a:spcPct val="70000"/>
              </a:lnSpc>
              <a:spcBef>
                <a:spcPts val="370"/>
              </a:spcBef>
              <a:spcAft>
                <a:spcPts val="0"/>
              </a:spcAft>
              <a:buNone/>
            </a:pPr>
            <a:r>
              <a:t/>
            </a:r>
            <a:endParaRPr/>
          </a:p>
          <a:p>
            <a:pPr indent="0" lvl="0" marL="0" rtl="0" algn="l">
              <a:lnSpc>
                <a:spcPct val="90000"/>
              </a:lnSpc>
              <a:spcBef>
                <a:spcPts val="333"/>
              </a:spcBef>
              <a:spcAft>
                <a:spcPts val="0"/>
              </a:spcAft>
              <a:buNone/>
            </a:pPr>
            <a:r>
              <a:t/>
            </a:r>
            <a:endParaRPr sz="1110"/>
          </a:p>
        </p:txBody>
      </p:sp>
      <p:sp>
        <p:nvSpPr>
          <p:cNvPr id="116" name="Google Shape;116;gf92ecae542_3_5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92ecae542_1_13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92ecae542_1_13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In the methodology part, we will introduce the feature engineering, regression model and its </a:t>
            </a:r>
            <a:r>
              <a:rPr lang="zh-CN"/>
              <a:t>hypothesis</a:t>
            </a:r>
            <a:r>
              <a:rPr lang="zh-CN"/>
              <a:t>, and the classification model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92ecae54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92ecae54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hypothesis </a:t>
            </a:r>
            <a:r>
              <a:rPr lang="zh-CN"/>
              <a:t>driving our study is that climate impacts the financial performance of companies within the agriculture industry. To arrive at this conclusion, we would need to reject the null hypothesis --- being that there is no relationship as observed in our data.</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f9f0b64d02_4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f9f0b64d02_4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steps required to allow us to decide between these competing hypotheses are:</a:t>
            </a:r>
            <a:endParaRPr/>
          </a:p>
          <a:p>
            <a:pPr indent="-298450" lvl="0" marL="457200" rtl="0" algn="l">
              <a:spcBef>
                <a:spcPts val="0"/>
              </a:spcBef>
              <a:spcAft>
                <a:spcPts val="0"/>
              </a:spcAft>
              <a:buSzPts val="1100"/>
              <a:buChar char="-"/>
            </a:pPr>
            <a:r>
              <a:rPr lang="zh-CN"/>
              <a:t>to identify specific relationships which appear plausible from our data</a:t>
            </a:r>
            <a:endParaRPr/>
          </a:p>
          <a:p>
            <a:pPr indent="-298450" lvl="0" marL="457200" rtl="0" algn="l">
              <a:spcBef>
                <a:spcPts val="0"/>
              </a:spcBef>
              <a:spcAft>
                <a:spcPts val="0"/>
              </a:spcAft>
              <a:buSzPts val="1100"/>
              <a:buChar char="-"/>
            </a:pPr>
            <a:r>
              <a:rPr lang="zh-CN"/>
              <a:t>to conduct a hypothesis test on this suggested relationship</a:t>
            </a:r>
            <a:endParaRPr/>
          </a:p>
          <a:p>
            <a:pPr indent="-298450" lvl="0" marL="457200" rtl="0" algn="l">
              <a:spcBef>
                <a:spcPts val="0"/>
              </a:spcBef>
              <a:spcAft>
                <a:spcPts val="0"/>
              </a:spcAft>
              <a:buSzPts val="1100"/>
              <a:buChar char="-"/>
            </a:pPr>
            <a:r>
              <a:rPr lang="zh-CN"/>
              <a:t>and </a:t>
            </a:r>
            <a:r>
              <a:rPr lang="zh-CN">
                <a:solidFill>
                  <a:schemeClr val="dk1"/>
                </a:solidFill>
              </a:rPr>
              <a:t>since we will be conducting many hypothesis tests, </a:t>
            </a:r>
            <a:r>
              <a:rPr lang="zh-CN"/>
              <a:t>to verify the integrity of our results set by testing the null hypothesis that </a:t>
            </a:r>
            <a:r>
              <a:rPr lang="zh-CN"/>
              <a:t>significant</a:t>
            </a:r>
            <a:r>
              <a:rPr lang="zh-CN"/>
              <a:t> relationships</a:t>
            </a:r>
            <a:r>
              <a:rPr lang="zh-CN"/>
              <a:t> are</a:t>
            </a:r>
            <a:r>
              <a:rPr lang="zh-CN"/>
              <a:t> false positives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 key starting point is to reduce the dimension of the temperature dataset since each reporting period consists of 12 temperature predictors (1 for each month). Once this is done, we want to test for linear relationships as well as nonlinear relationships since these two approaches have some tradeoff between our ability to make inference and </a:t>
            </a:r>
            <a:r>
              <a:rPr lang="zh-CN"/>
              <a:t>accurately</a:t>
            </a:r>
            <a:r>
              <a:rPr lang="zh-CN"/>
              <a:t> describing the relationship if there is one.</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f9f0b64d0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f9f0b64d0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One linear dimension reduction </a:t>
            </a:r>
            <a:r>
              <a:rPr lang="zh-CN"/>
              <a:t>approach</a:t>
            </a:r>
            <a:r>
              <a:rPr lang="zh-CN"/>
              <a:t> taken is functional principle component analysis. </a:t>
            </a:r>
            <a:endParaRPr/>
          </a:p>
          <a:p>
            <a:pPr indent="0" lvl="0" marL="0" rtl="0" algn="l">
              <a:spcBef>
                <a:spcPts val="0"/>
              </a:spcBef>
              <a:spcAft>
                <a:spcPts val="0"/>
              </a:spcAft>
              <a:buNone/>
            </a:pPr>
            <a:r>
              <a:rPr lang="zh-CN"/>
              <a:t>This involves two steps: representing each year’s temperature time </a:t>
            </a:r>
            <a:r>
              <a:rPr lang="zh-CN"/>
              <a:t>series as a function via a Fourier basis expansion, and finding the directions of maximum variance of these temperature time series functions.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The example below shows the function representation of California’s temperature data from 2002. It’s worth noting that most companies operate in California.</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One challenge of this approach is that to retain 95% of the data variation, we would need to use roughly 8 principle components. From the screeplot it appears that using just the first 6 pcs would be reasonable as they retain 85% of the data variation and this was used moving forward.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9f0b64d02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9f0b64d02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Unsimilar with fPCA, ICA -&gt; </a:t>
            </a:r>
            <a:r>
              <a:rPr lang="zh-CN">
                <a:solidFill>
                  <a:schemeClr val="dk1"/>
                </a:solidFill>
              </a:rPr>
              <a:t>Indepentent = the occurrence of component A doesn’t effect the the occurrence proba of component B</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ICA, decompose the one-year temp data into 4 components, one component corresponds to one season, cauze different season gets different temp pattern typically.</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solidFill>
                  <a:schemeClr val="dk1"/>
                </a:solidFill>
              </a:rPr>
              <a:t>Compared with fPCA:</a:t>
            </a:r>
            <a:endParaRPr>
              <a:solidFill>
                <a:schemeClr val="dk1"/>
              </a:solidFill>
            </a:endParaRPr>
          </a:p>
          <a:p>
            <a:pPr indent="-298450" lvl="0" marL="457200" rtl="0" algn="l">
              <a:spcBef>
                <a:spcPts val="0"/>
              </a:spcBef>
              <a:spcAft>
                <a:spcPts val="0"/>
              </a:spcAft>
              <a:buClr>
                <a:schemeClr val="dk1"/>
              </a:buClr>
              <a:buSzPts val="1100"/>
              <a:buAutoNum type="arabicPeriod"/>
            </a:pPr>
            <a:r>
              <a:rPr lang="zh-CN">
                <a:solidFill>
                  <a:schemeClr val="dk1"/>
                </a:solidFill>
              </a:rPr>
              <a:t>instead of variance but independence;</a:t>
            </a:r>
            <a:endParaRPr>
              <a:solidFill>
                <a:schemeClr val="dk1"/>
              </a:solidFill>
            </a:endParaRPr>
          </a:p>
          <a:p>
            <a:pPr indent="-298450" lvl="0" marL="457200" rtl="0" algn="l">
              <a:spcBef>
                <a:spcPts val="0"/>
              </a:spcBef>
              <a:spcAft>
                <a:spcPts val="0"/>
              </a:spcAft>
              <a:buClr>
                <a:schemeClr val="dk1"/>
              </a:buClr>
              <a:buSzPts val="1100"/>
              <a:buAutoNum type="arabicPeriod"/>
            </a:pPr>
            <a:r>
              <a:rPr lang="zh-CN">
                <a:solidFill>
                  <a:schemeClr val="dk1"/>
                </a:solidFill>
              </a:rPr>
              <a:t>without Gaussian assumption over data;</a:t>
            </a:r>
            <a:endParaRPr>
              <a:solidFill>
                <a:schemeClr val="dk1"/>
              </a:solidFill>
            </a:endParaRPr>
          </a:p>
          <a:p>
            <a:pPr indent="-298450" lvl="0" marL="457200" rtl="0" algn="l">
              <a:spcBef>
                <a:spcPts val="0"/>
              </a:spcBef>
              <a:spcAft>
                <a:spcPts val="0"/>
              </a:spcAft>
              <a:buClr>
                <a:schemeClr val="dk1"/>
              </a:buClr>
              <a:buSzPts val="1100"/>
              <a:buAutoNum type="arabicPeriod"/>
            </a:pPr>
            <a:r>
              <a:rPr lang="zh-CN">
                <a:solidFill>
                  <a:schemeClr val="dk1"/>
                </a:solidFill>
              </a:rPr>
              <a:t>PCA assums each component is orthogonal to others, while ICA not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zh-CN">
                <a:solidFill>
                  <a:schemeClr val="dk1"/>
                </a:solidFill>
              </a:rPr>
              <a:t>justification:</a:t>
            </a:r>
            <a:endParaRPr>
              <a:solidFill>
                <a:schemeClr val="dk1"/>
              </a:solidFill>
            </a:endParaRPr>
          </a:p>
          <a:p>
            <a:pPr indent="-298450" lvl="0" marL="457200" rtl="0" algn="l">
              <a:spcBef>
                <a:spcPts val="0"/>
              </a:spcBef>
              <a:spcAft>
                <a:spcPts val="0"/>
              </a:spcAft>
              <a:buClr>
                <a:schemeClr val="dk1"/>
              </a:buClr>
              <a:buSzPts val="1100"/>
              <a:buAutoNum type="arabicPeriod"/>
            </a:pPr>
            <a:r>
              <a:rPr lang="zh-CN">
                <a:solidFill>
                  <a:schemeClr val="dk1"/>
                </a:solidFill>
              </a:rPr>
              <a:t>background: one year = four seasons = each season acts differently in temperature, typically spring = from cold to warm and autumn = from warm to cold, while summer = stay hot and winter = stay cold. </a:t>
            </a:r>
            <a:endParaRPr>
              <a:solidFill>
                <a:schemeClr val="dk1"/>
              </a:solidFill>
            </a:endParaRPr>
          </a:p>
          <a:p>
            <a:pPr indent="-298450" lvl="0" marL="457200" rtl="0" algn="l">
              <a:spcBef>
                <a:spcPts val="0"/>
              </a:spcBef>
              <a:spcAft>
                <a:spcPts val="0"/>
              </a:spcAft>
              <a:buClr>
                <a:schemeClr val="dk1"/>
              </a:buClr>
              <a:buSzPts val="1100"/>
              <a:buAutoNum type="arabicPeriod"/>
            </a:pPr>
            <a:r>
              <a:rPr lang="zh-CN">
                <a:solidFill>
                  <a:schemeClr val="dk1"/>
                </a:solidFill>
              </a:rPr>
              <a:t>ICA used to capture the independent components in one year temp data, assume 4 patterns corresponds to 4 seasons</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f9f0b64d02_4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f9f0b64d02_4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linear relationship assessed were between principle components and bushfire burnt area with each company cfp ratio. Plausible relationships were identified by maximising the adjusted R squared value, but this biased t-test results meaning further analysis was required for assessing statistical significance. </a:t>
            </a:r>
            <a:endParaRPr/>
          </a:p>
          <a:p>
            <a:pPr indent="0" lvl="0" marL="0" rtl="0" algn="l">
              <a:spcBef>
                <a:spcPts val="0"/>
              </a:spcBef>
              <a:spcAft>
                <a:spcPts val="0"/>
              </a:spcAft>
              <a:buNone/>
            </a:pPr>
            <a:r>
              <a:rPr lang="zh-CN"/>
              <a:t>In </a:t>
            </a:r>
            <a:r>
              <a:rPr lang="zh-CN"/>
              <a:t>particular</a:t>
            </a:r>
            <a:r>
              <a:rPr lang="zh-CN"/>
              <a:t> a permutation test was done to assess if the identified relationship was likely to its adjusted R squared value if there were no true relationship in play.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f92ecae542_1_1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f92ecae542_1_1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also interested in the classification relationship</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SVM with kernel </a:t>
            </a:r>
            <a:r>
              <a:rPr lang="zh-CN"/>
              <a:t>maps the features into high dimessional kernel space, and uses linear clf to classify the data</a:t>
            </a:r>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zh-CN">
                <a:solidFill>
                  <a:schemeClr val="dk1"/>
                </a:solidFill>
              </a:rPr>
              <a:t>Compared with SVM, RF handles non-lienar 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zh-CN"/>
              <a:t>while RF approximates non-linear relationship via piecewise constants, which is </a:t>
            </a:r>
            <a:r>
              <a:rPr lang="zh-CN">
                <a:solidFill>
                  <a:schemeClr val="dk1"/>
                </a:solidFill>
              </a:rPr>
              <a:t>more direct.</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92ecae542_1_1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92ecae542_1_1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9f0b64d02_6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9f0b64d02_6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The results from the linear modelling permutation tests were that no relationship was significant at the 0.05 level and we were unable to </a:t>
            </a:r>
            <a:r>
              <a:rPr lang="zh-CN"/>
              <a:t>reject the null hypothesis.</a:t>
            </a:r>
            <a:endParaRPr/>
          </a:p>
          <a:p>
            <a:pPr indent="0" lvl="0" marL="0" rtl="0" algn="l">
              <a:spcBef>
                <a:spcPts val="0"/>
              </a:spcBef>
              <a:spcAft>
                <a:spcPts val="0"/>
              </a:spcAft>
              <a:buNone/>
            </a:pPr>
            <a:r>
              <a:rPr lang="zh-CN"/>
              <a:t>Below is a summary of the p-values found from these </a:t>
            </a:r>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9f0b64d02_7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9f0b64d02_7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We </a:t>
            </a:r>
            <a:r>
              <a:rPr lang="zh-CN"/>
              <a:t>evaluate</a:t>
            </a:r>
            <a:r>
              <a:rPr lang="zh-CN"/>
              <a:t> the </a:t>
            </a:r>
            <a:r>
              <a:rPr lang="zh-CN"/>
              <a:t>classifiers</a:t>
            </a:r>
            <a:r>
              <a:rPr lang="zh-CN"/>
              <a:t> with the pred. accuracy which computes from leave one out cross-validation.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As u can see, the three models don’t achieve a promising </a:t>
            </a:r>
            <a:r>
              <a:rPr lang="zh-CN"/>
              <a:t>results</a:t>
            </a:r>
            <a:r>
              <a:rPr lang="zh-CN"/>
              <a:t>, </a:t>
            </a:r>
            <a:r>
              <a:rPr lang="zh-CN">
                <a:solidFill>
                  <a:schemeClr val="dk1"/>
                </a:solidFill>
              </a:rPr>
              <a:t>the maximum pred. accuracy is 0.526, and the minimal is 0.275, </a:t>
            </a:r>
            <a:r>
              <a:rPr lang="zh-CN"/>
              <a:t>which is under our </a:t>
            </a:r>
            <a:r>
              <a:rPr lang="zh-CN"/>
              <a:t>expectation</a:t>
            </a:r>
            <a:r>
              <a:rPr lang="zh-CN"/>
              <a:t> since we don’t have enough data to fit the model.</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According to the table, ICA outperforms fPCA, this may due to fPCA poses many assumptions while the temp data doesn’t meet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LR is better than SVM may because the features don’t have a linear relationship in the kernel space.</a:t>
            </a:r>
            <a:endParaRPr/>
          </a:p>
          <a:p>
            <a:pPr indent="0" lvl="0" marL="0" rtl="0" algn="l">
              <a:spcBef>
                <a:spcPts val="0"/>
              </a:spcBef>
              <a:spcAft>
                <a:spcPts val="0"/>
              </a:spcAft>
              <a:buNone/>
            </a:pPr>
            <a:r>
              <a:t/>
            </a:r>
            <a:endParaRPr/>
          </a:p>
          <a:p>
            <a:pPr indent="0" lvl="0" marL="0" rtl="0" algn="l">
              <a:spcBef>
                <a:spcPts val="0"/>
              </a:spcBef>
              <a:spcAft>
                <a:spcPts val="0"/>
              </a:spcAft>
              <a:buNone/>
            </a:pPr>
            <a:r>
              <a:rPr lang="zh-CN"/>
              <a:t>RF gets the best results indicating the linear </a:t>
            </a:r>
            <a:r>
              <a:rPr lang="zh-CN"/>
              <a:t>classification</a:t>
            </a:r>
            <a:r>
              <a:rPr lang="zh-CN"/>
              <a:t> maybe not sufficient in this </a:t>
            </a:r>
            <a:r>
              <a:rPr lang="zh-CN"/>
              <a:t>scenario</a:t>
            </a:r>
            <a:r>
              <a:rPr lang="zh-CN"/>
              <a:t>.</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f92ecae542_3_65: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gf92ecae542_3_65: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zh-CN"/>
              <a:t>Literature review: </a:t>
            </a:r>
            <a:endParaRPr/>
          </a:p>
          <a:p>
            <a:pPr indent="0" lvl="0" marL="0" rtl="0" algn="l">
              <a:spcBef>
                <a:spcPts val="360"/>
              </a:spcBef>
              <a:spcAft>
                <a:spcPts val="0"/>
              </a:spcAft>
              <a:buNone/>
            </a:pPr>
            <a:r>
              <a:rPr lang="zh-CN"/>
              <a:t>Climate, Finance relationship; ---&gt; negative conclusion to support our result</a:t>
            </a:r>
            <a:endParaRPr/>
          </a:p>
          <a:p>
            <a:pPr indent="0" lvl="0" marL="0" rtl="0" algn="l">
              <a:spcBef>
                <a:spcPts val="360"/>
              </a:spcBef>
              <a:spcAft>
                <a:spcPts val="0"/>
              </a:spcAft>
              <a:buNone/>
            </a:pPr>
            <a:r>
              <a:rPr lang="zh-CN"/>
              <a:t>Less on Machine learning, Statistical learning. </a:t>
            </a:r>
            <a:endParaRPr/>
          </a:p>
          <a:p>
            <a:pPr indent="0" lvl="0" marL="0" rtl="0" algn="l">
              <a:spcBef>
                <a:spcPts val="360"/>
              </a:spcBef>
              <a:spcAft>
                <a:spcPts val="0"/>
              </a:spcAft>
              <a:buNone/>
            </a:pPr>
            <a:r>
              <a:t/>
            </a:r>
            <a:endParaRPr/>
          </a:p>
          <a:p>
            <a:pPr indent="0" lvl="0" marL="0" rtl="0" algn="l">
              <a:spcBef>
                <a:spcPts val="360"/>
              </a:spcBef>
              <a:spcAft>
                <a:spcPts val="0"/>
              </a:spcAft>
              <a:buNone/>
            </a:pPr>
            <a:r>
              <a:rPr lang="zh-CN"/>
              <a:t>5. Hypothesis and Methodology* (6 or 7 mins)</a:t>
            </a:r>
            <a:endParaRPr/>
          </a:p>
          <a:p>
            <a:pPr indent="0" lvl="0" marL="0" rtl="0" algn="l">
              <a:spcBef>
                <a:spcPts val="360"/>
              </a:spcBef>
              <a:spcAft>
                <a:spcPts val="0"/>
              </a:spcAft>
              <a:buNone/>
            </a:pPr>
            <a:r>
              <a:rPr lang="zh-CN"/>
              <a:t>5.1. Hypo -&gt; a relationship, </a:t>
            </a:r>
            <a:endParaRPr/>
          </a:p>
          <a:p>
            <a:pPr indent="0" lvl="0" marL="0" rtl="0" algn="l">
              <a:spcBef>
                <a:spcPts val="360"/>
              </a:spcBef>
              <a:spcAft>
                <a:spcPts val="0"/>
              </a:spcAft>
              <a:buNone/>
            </a:pPr>
            <a:r>
              <a:rPr lang="zh-CN">
                <a:solidFill>
                  <a:schemeClr val="dk1"/>
                </a:solidFill>
              </a:rPr>
              <a:t>once have relationship, test hypothesis to see if we can reject H0 (null hypothesis)</a:t>
            </a:r>
            <a:endParaRPr>
              <a:solidFill>
                <a:schemeClr val="dk1"/>
              </a:solidFill>
            </a:endParaRPr>
          </a:p>
          <a:p>
            <a:pPr indent="0" lvl="0" marL="0" rtl="0" algn="l">
              <a:spcBef>
                <a:spcPts val="360"/>
              </a:spcBef>
              <a:spcAft>
                <a:spcPts val="0"/>
              </a:spcAft>
              <a:buNone/>
            </a:pPr>
            <a:r>
              <a:rPr lang="zh-CN">
                <a:solidFill>
                  <a:schemeClr val="dk1"/>
                </a:solidFill>
              </a:rPr>
              <a:t>relationship = linear or non-linear</a:t>
            </a:r>
            <a:endParaRPr>
              <a:solidFill>
                <a:schemeClr val="dk1"/>
              </a:solidFill>
            </a:endParaRPr>
          </a:p>
          <a:p>
            <a:pPr indent="0" lvl="0" marL="0" rtl="0" algn="l">
              <a:spcBef>
                <a:spcPts val="360"/>
              </a:spcBef>
              <a:spcAft>
                <a:spcPts val="0"/>
              </a:spcAft>
              <a:buClr>
                <a:schemeClr val="dk1"/>
              </a:buClr>
              <a:buFont typeface="Arial"/>
              <a:buNone/>
            </a:pPr>
            <a:r>
              <a:rPr lang="zh-CN">
                <a:solidFill>
                  <a:schemeClr val="dk1"/>
                </a:solidFill>
              </a:rPr>
              <a:t>5.2 features</a:t>
            </a:r>
            <a:endParaRPr>
              <a:solidFill>
                <a:schemeClr val="dk1"/>
              </a:solidFill>
            </a:endParaRPr>
          </a:p>
          <a:p>
            <a:pPr indent="0" lvl="0" marL="0" rtl="0" algn="l">
              <a:spcBef>
                <a:spcPts val="360"/>
              </a:spcBef>
              <a:spcAft>
                <a:spcPts val="0"/>
              </a:spcAft>
              <a:buClr>
                <a:schemeClr val="dk1"/>
              </a:buClr>
              <a:buFont typeface="Arial"/>
              <a:buNone/>
            </a:pPr>
            <a:r>
              <a:rPr lang="zh-CN">
                <a:solidFill>
                  <a:schemeClr val="dk1"/>
                </a:solidFill>
              </a:rPr>
              <a:t>dimension reducation -&gt; represent data: 1) few data points 2) in a featured way (variance{fPCA} or indenpent part{ICA})</a:t>
            </a:r>
            <a:endParaRPr>
              <a:solidFill>
                <a:schemeClr val="dk1"/>
              </a:solidFill>
            </a:endParaRPr>
          </a:p>
          <a:p>
            <a:pPr indent="0" lvl="0" marL="0" rtl="0" algn="l">
              <a:spcBef>
                <a:spcPts val="360"/>
              </a:spcBef>
              <a:spcAft>
                <a:spcPts val="0"/>
              </a:spcAft>
              <a:buNone/>
            </a:pPr>
            <a:r>
              <a:rPr lang="zh-CN"/>
              <a:t>5.3 linear</a:t>
            </a:r>
            <a:endParaRPr/>
          </a:p>
          <a:p>
            <a:pPr indent="0" lvl="0" marL="0" rtl="0" algn="l">
              <a:spcBef>
                <a:spcPts val="360"/>
              </a:spcBef>
              <a:spcAft>
                <a:spcPts val="0"/>
              </a:spcAft>
              <a:buNone/>
            </a:pPr>
            <a:r>
              <a:rPr lang="zh-CN"/>
              <a:t>5.4 non-linear (ML)</a:t>
            </a:r>
            <a:endParaRPr/>
          </a:p>
          <a:p>
            <a:pPr indent="0" lvl="0" marL="0" rtl="0" algn="l">
              <a:spcBef>
                <a:spcPts val="360"/>
              </a:spcBef>
              <a:spcAft>
                <a:spcPts val="0"/>
              </a:spcAft>
              <a:buClr>
                <a:schemeClr val="dk1"/>
              </a:buClr>
              <a:buFont typeface="Arial"/>
              <a:buNone/>
            </a:pPr>
            <a:r>
              <a:rPr lang="zh-CN">
                <a:solidFill>
                  <a:schemeClr val="dk1"/>
                </a:solidFill>
              </a:rPr>
              <a:t>reason: kernel, catch non-linear</a:t>
            </a:r>
            <a:endParaRPr/>
          </a:p>
          <a:p>
            <a:pPr indent="0" lvl="0" marL="0" rtl="0" algn="l">
              <a:spcBef>
                <a:spcPts val="360"/>
              </a:spcBef>
              <a:spcAft>
                <a:spcPts val="0"/>
              </a:spcAft>
              <a:buNone/>
            </a:pPr>
            <a:r>
              <a:rPr lang="zh-CN"/>
              <a:t>CV: LOO</a:t>
            </a:r>
            <a:endParaRPr/>
          </a:p>
          <a:p>
            <a:pPr indent="0" lvl="0" marL="0" rtl="0" algn="l">
              <a:spcBef>
                <a:spcPts val="360"/>
              </a:spcBef>
              <a:spcAft>
                <a:spcPts val="0"/>
              </a:spcAft>
              <a:buNone/>
            </a:pPr>
            <a:r>
              <a:rPr lang="zh-CN">
                <a:solidFill>
                  <a:schemeClr val="dk1"/>
                </a:solidFill>
              </a:rPr>
              <a:t>models: svm + RF;</a:t>
            </a:r>
            <a:endParaRPr>
              <a:solidFill>
                <a:schemeClr val="dk1"/>
              </a:solidFill>
            </a:endParaRPr>
          </a:p>
          <a:p>
            <a:pPr indent="0" lvl="0" marL="0" rtl="0" algn="l">
              <a:spcBef>
                <a:spcPts val="360"/>
              </a:spcBef>
              <a:spcAft>
                <a:spcPts val="0"/>
              </a:spcAft>
              <a:buNone/>
            </a:pPr>
            <a:r>
              <a:t/>
            </a:r>
            <a:endParaRPr/>
          </a:p>
          <a:p>
            <a:pPr indent="0" lvl="0" marL="0" rtl="0" algn="l">
              <a:spcBef>
                <a:spcPts val="360"/>
              </a:spcBef>
              <a:spcAft>
                <a:spcPts val="0"/>
              </a:spcAft>
              <a:buNone/>
            </a:pPr>
            <a:r>
              <a:rPr lang="zh-CN"/>
              <a:t>results for models (2 mins)</a:t>
            </a:r>
            <a:endParaRPr/>
          </a:p>
          <a:p>
            <a:pPr indent="0" lvl="0" marL="0" rtl="0" algn="l">
              <a:spcBef>
                <a:spcPts val="360"/>
              </a:spcBef>
              <a:spcAft>
                <a:spcPts val="0"/>
              </a:spcAft>
              <a:buNone/>
            </a:pPr>
            <a:r>
              <a:rPr lang="zh-CN"/>
              <a:t>1.p-value table (linear model)</a:t>
            </a:r>
            <a:endParaRPr/>
          </a:p>
          <a:p>
            <a:pPr indent="0" lvl="0" marL="0" rtl="0" algn="l">
              <a:spcBef>
                <a:spcPts val="360"/>
              </a:spcBef>
              <a:spcAft>
                <a:spcPts val="0"/>
              </a:spcAft>
              <a:buNone/>
            </a:pPr>
            <a:r>
              <a:rPr lang="zh-CN"/>
              <a:t>2.ML talbe</a:t>
            </a:r>
            <a:endParaRPr/>
          </a:p>
          <a:p>
            <a:pPr indent="0" lvl="0" marL="0" rtl="0" algn="l">
              <a:spcBef>
                <a:spcPts val="360"/>
              </a:spcBef>
              <a:spcAft>
                <a:spcPts val="0"/>
              </a:spcAft>
              <a:buNone/>
            </a:pPr>
            <a:r>
              <a:t/>
            </a:r>
            <a:endParaRPr/>
          </a:p>
          <a:p>
            <a:pPr indent="0" lvl="0" marL="0" rtl="0" algn="l">
              <a:spcBef>
                <a:spcPts val="360"/>
              </a:spcBef>
              <a:spcAft>
                <a:spcPts val="0"/>
              </a:spcAft>
              <a:buNone/>
            </a:pPr>
            <a:r>
              <a:rPr lang="zh-CN"/>
              <a:t>conclusion</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342900" lvl="0" marL="809999" rtl="0" algn="l">
              <a:spcBef>
                <a:spcPts val="360"/>
              </a:spcBef>
              <a:spcAft>
                <a:spcPts val="0"/>
              </a:spcAft>
              <a:buClr>
                <a:schemeClr val="dk1"/>
              </a:buClr>
              <a:buSzPts val="1800"/>
              <a:buChar char="•"/>
            </a:pPr>
            <a:r>
              <a:rPr lang="zh-CN" sz="1800">
                <a:solidFill>
                  <a:schemeClr val="dk1"/>
                </a:solidFill>
              </a:rPr>
              <a:t>Functional Principle Component Analysis (FPCA)</a:t>
            </a:r>
            <a:endParaRPr sz="1800">
              <a:solidFill>
                <a:schemeClr val="dk1"/>
              </a:solidFill>
            </a:endParaRPr>
          </a:p>
          <a:p>
            <a:pPr indent="-342900" lvl="0" marL="809999" rtl="0" algn="l">
              <a:spcBef>
                <a:spcPts val="0"/>
              </a:spcBef>
              <a:spcAft>
                <a:spcPts val="0"/>
              </a:spcAft>
              <a:buClr>
                <a:schemeClr val="dk1"/>
              </a:buClr>
              <a:buSzPts val="1800"/>
              <a:buChar char="•"/>
            </a:pPr>
            <a:r>
              <a:rPr lang="zh-CN" sz="1800">
                <a:solidFill>
                  <a:schemeClr val="dk1"/>
                </a:solidFill>
              </a:rPr>
              <a:t>Independent Component Analysis (ICA)</a:t>
            </a:r>
            <a:endParaRPr sz="1800">
              <a:solidFill>
                <a:schemeClr val="dk1"/>
              </a:solidFill>
            </a:endParaRPr>
          </a:p>
          <a:p>
            <a:pPr indent="-342900" lvl="0" marL="809999" rtl="0" algn="l">
              <a:spcBef>
                <a:spcPts val="0"/>
              </a:spcBef>
              <a:spcAft>
                <a:spcPts val="0"/>
              </a:spcAft>
              <a:buClr>
                <a:schemeClr val="dk1"/>
              </a:buClr>
              <a:buSzPts val="1800"/>
              <a:buChar char="•"/>
            </a:pPr>
            <a:r>
              <a:rPr lang="zh-CN" sz="1800">
                <a:solidFill>
                  <a:schemeClr val="dk1"/>
                </a:solidFill>
              </a:rPr>
              <a:t>Support Vector Machine (SVM)</a:t>
            </a:r>
            <a:endParaRPr sz="1800">
              <a:solidFill>
                <a:schemeClr val="dk1"/>
              </a:solidFill>
            </a:endParaRPr>
          </a:p>
          <a:p>
            <a:pPr indent="-342900" lvl="0" marL="809999" rtl="0" algn="l">
              <a:spcBef>
                <a:spcPts val="0"/>
              </a:spcBef>
              <a:spcAft>
                <a:spcPts val="0"/>
              </a:spcAft>
              <a:buClr>
                <a:schemeClr val="dk1"/>
              </a:buClr>
              <a:buSzPts val="1800"/>
              <a:buChar char="•"/>
            </a:pPr>
            <a:r>
              <a:rPr lang="zh-CN" sz="1800">
                <a:solidFill>
                  <a:schemeClr val="dk1"/>
                </a:solidFill>
                <a:highlight>
                  <a:schemeClr val="lt1"/>
                </a:highlight>
              </a:rPr>
              <a:t>Random Forest (RF</a:t>
            </a:r>
            <a:endParaRPr/>
          </a:p>
          <a:p>
            <a:pPr indent="0" lvl="0" marL="0" rtl="0" algn="l">
              <a:spcBef>
                <a:spcPts val="360"/>
              </a:spcBef>
              <a:spcAft>
                <a:spcPts val="0"/>
              </a:spcAft>
              <a:buNone/>
            </a:pPr>
            <a:r>
              <a:t/>
            </a:r>
            <a:endParaRPr/>
          </a:p>
        </p:txBody>
      </p:sp>
      <p:sp>
        <p:nvSpPr>
          <p:cNvPr id="125" name="Google Shape;125;gf92ecae542_3_6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f9f0b64d02_4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f9f0b64d02_4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f9f0b64d02_7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f9f0b64d02_7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L:</a:t>
            </a:r>
            <a:endParaRPr/>
          </a:p>
          <a:p>
            <a:pPr indent="-298450" lvl="0" marL="457200" rtl="0" algn="l">
              <a:spcBef>
                <a:spcPts val="0"/>
              </a:spcBef>
              <a:spcAft>
                <a:spcPts val="0"/>
              </a:spcAft>
              <a:buSzPts val="1100"/>
              <a:buAutoNum type="arabicPeriod"/>
            </a:pPr>
            <a:r>
              <a:rPr lang="zh-CN"/>
              <a:t>data points; variations from typical business operations</a:t>
            </a:r>
            <a:endParaRPr/>
          </a:p>
          <a:p>
            <a:pPr indent="-298450" lvl="0" marL="457200" rtl="0" algn="l">
              <a:spcBef>
                <a:spcPts val="0"/>
              </a:spcBef>
              <a:spcAft>
                <a:spcPts val="0"/>
              </a:spcAft>
              <a:buSzPts val="1100"/>
              <a:buAutoNum type="arabicPeriod"/>
            </a:pPr>
            <a:r>
              <a:rPr lang="zh-CN"/>
              <a:t>— expected scale of impact of climate, monthly bushfrire</a:t>
            </a:r>
            <a:endParaRPr/>
          </a:p>
          <a:p>
            <a:pPr indent="0" lvl="0" marL="0" rtl="0" algn="l">
              <a:spcBef>
                <a:spcPts val="0"/>
              </a:spcBef>
              <a:spcAft>
                <a:spcPts val="0"/>
              </a:spcAft>
              <a:buNone/>
            </a:pPr>
            <a:r>
              <a:rPr lang="zh-CN"/>
              <a:t>F:</a:t>
            </a:r>
            <a:endParaRPr/>
          </a:p>
          <a:p>
            <a:pPr indent="-298450" lvl="0" marL="457200" rtl="0" algn="l">
              <a:spcBef>
                <a:spcPts val="0"/>
              </a:spcBef>
              <a:spcAft>
                <a:spcPts val="0"/>
              </a:spcAft>
              <a:buSzPts val="1100"/>
              <a:buAutoNum type="arabicPeriod"/>
            </a:pPr>
            <a:r>
              <a:rPr lang="zh-CN"/>
              <a:t>we have invetisgate linear and non-linear, then</a:t>
            </a:r>
            <a:endParaRPr/>
          </a:p>
          <a:p>
            <a:pPr indent="-298450" lvl="0" marL="457200" rtl="0" algn="l">
              <a:spcBef>
                <a:spcPts val="0"/>
              </a:spcBef>
              <a:spcAft>
                <a:spcPts val="0"/>
              </a:spcAft>
              <a:buSzPts val="1100"/>
              <a:buAutoNum type="arabicPeriod"/>
            </a:pPr>
            <a:r>
              <a:rPr lang="zh-CN">
                <a:solidFill>
                  <a:schemeClr val="dk1"/>
                </a:solidFill>
              </a:rPr>
              <a:t>Focus on specific mechanisms rather than broader CFP impacts, — for example, insurance premiums as impacted by bushfires and climate change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92ecae542_3_150: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0" name="Google Shape;380;gf92ecae542_3_150: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gf92ecae542_3_15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f92ecae542_1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f92ecae542_1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92ecae542_3_7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gf92ecae542_3_7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200"/>
              <a:buFont typeface="Arial"/>
              <a:buNone/>
            </a:pPr>
            <a:r>
              <a:t/>
            </a:r>
            <a:endParaRPr/>
          </a:p>
          <a:p>
            <a:pPr indent="0" lvl="0" marL="0" rtl="0" algn="l">
              <a:spcBef>
                <a:spcPts val="360"/>
              </a:spcBef>
              <a:spcAft>
                <a:spcPts val="0"/>
              </a:spcAft>
              <a:buNone/>
            </a:pPr>
            <a:r>
              <a:t/>
            </a:r>
            <a:endParaRPr/>
          </a:p>
        </p:txBody>
      </p:sp>
      <p:sp>
        <p:nvSpPr>
          <p:cNvPr id="142" name="Google Shape;142;gf92ecae542_3_7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92ecae542_3_77: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1" name="Google Shape;151;gf92ecae542_3_77: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rPr lang="zh-CN"/>
              <a:t>AS: Hypothesis test, linear relationship modeling</a:t>
            </a:r>
            <a:endParaRPr/>
          </a:p>
          <a:p>
            <a:pPr indent="0" lvl="0" marL="0" rtl="0" algn="l">
              <a:spcBef>
                <a:spcPts val="360"/>
              </a:spcBef>
              <a:spcAft>
                <a:spcPts val="0"/>
              </a:spcAft>
              <a:buNone/>
            </a:pPr>
            <a:r>
              <a:rPr lang="zh-CN"/>
              <a:t>CJ: Financial data acquisition and processing</a:t>
            </a:r>
            <a:endParaRPr/>
          </a:p>
          <a:p>
            <a:pPr indent="0" lvl="0" marL="0" rtl="0" algn="l">
              <a:spcBef>
                <a:spcPts val="360"/>
              </a:spcBef>
              <a:spcAft>
                <a:spcPts val="0"/>
              </a:spcAft>
              <a:buNone/>
            </a:pPr>
            <a:r>
              <a:rPr lang="zh-CN"/>
              <a:t>WL: Machine learning and Non-linear relationship modeling</a:t>
            </a:r>
            <a:endParaRPr/>
          </a:p>
          <a:p>
            <a:pPr indent="0" lvl="0" marL="0" rtl="0" algn="l">
              <a:spcBef>
                <a:spcPts val="360"/>
              </a:spcBef>
              <a:spcAft>
                <a:spcPts val="0"/>
              </a:spcAft>
              <a:buNone/>
            </a:pPr>
            <a:r>
              <a:rPr lang="zh-CN"/>
              <a:t>XW: Climate data acquisition and processing</a:t>
            </a:r>
            <a:endParaRPr/>
          </a:p>
          <a:p>
            <a:pPr indent="0" lvl="0" marL="0" rtl="0" algn="l">
              <a:spcBef>
                <a:spcPts val="360"/>
              </a:spcBef>
              <a:spcAft>
                <a:spcPts val="0"/>
              </a:spcAft>
              <a:buNone/>
            </a:pPr>
            <a:r>
              <a:t/>
            </a:r>
            <a:endParaRPr/>
          </a:p>
        </p:txBody>
      </p:sp>
      <p:sp>
        <p:nvSpPr>
          <p:cNvPr id="152" name="Google Shape;152;gf92ecae542_3_7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f92ecae542_3_83:notes"/>
          <p:cNvSpPr/>
          <p:nvPr>
            <p:ph idx="2" type="sldImg"/>
          </p:nvPr>
        </p:nvSpPr>
        <p:spPr>
          <a:xfrm>
            <a:off x="91290" y="685727"/>
            <a:ext cx="6675300" cy="34287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 name="Google Shape;167;gf92ecae542_3_83: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1800"/>
              </a:spcBef>
              <a:spcAft>
                <a:spcPts val="0"/>
              </a:spcAft>
              <a:buNone/>
            </a:pPr>
            <a:r>
              <a:rPr lang="zh-CN"/>
              <a:t>Our project involves two big fields which are Statistic and Finance. We combine the statistical methods and machine learning analysis methods to conduct research on our hypothesis on agricultural companies in the United States.</a:t>
            </a:r>
            <a:endParaRPr/>
          </a:p>
          <a:p>
            <a:pPr indent="0" lvl="0" marL="457200" rtl="0" algn="l">
              <a:lnSpc>
                <a:spcPct val="115000"/>
              </a:lnSpc>
              <a:spcBef>
                <a:spcPts val="1800"/>
              </a:spcBef>
              <a:spcAft>
                <a:spcPts val="0"/>
              </a:spcAft>
              <a:buNone/>
            </a:pPr>
            <a:r>
              <a:rPr lang="zh-CN"/>
              <a:t>mostly we focus prediction relationship as the client required</a:t>
            </a:r>
            <a:endParaRPr/>
          </a:p>
          <a:p>
            <a:pPr indent="0" lvl="0" marL="0" rtl="0" algn="l">
              <a:lnSpc>
                <a:spcPct val="90000"/>
              </a:lnSpc>
              <a:spcBef>
                <a:spcPts val="1800"/>
              </a:spcBef>
              <a:spcAft>
                <a:spcPts val="0"/>
              </a:spcAft>
              <a:buNone/>
            </a:pPr>
            <a:r>
              <a:t/>
            </a:r>
            <a:endParaRPr/>
          </a:p>
        </p:txBody>
      </p:sp>
      <p:sp>
        <p:nvSpPr>
          <p:cNvPr id="168" name="Google Shape;168;gf92ecae542_3_8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92ecae542_1_13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92ecae542_1_1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t>This section i will introduce the pipeline of our project and the main </a:t>
            </a:r>
            <a:r>
              <a:rPr lang="zh-CN"/>
              <a:t>challenges</a:t>
            </a:r>
            <a:r>
              <a:rPr lang="zh-CN"/>
              <a:t> we met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f92ecae542_3_101:notes"/>
          <p:cNvSpPr/>
          <p:nvPr>
            <p:ph idx="2" type="sldImg"/>
          </p:nvPr>
        </p:nvSpPr>
        <p:spPr>
          <a:xfrm>
            <a:off x="91290" y="685727"/>
            <a:ext cx="6675419" cy="3428634"/>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 name="Google Shape;184;gf92ecae542_3_101:notes"/>
          <p:cNvSpPr txBox="1"/>
          <p:nvPr>
            <p:ph idx="1" type="body"/>
          </p:nvPr>
        </p:nvSpPr>
        <p:spPr>
          <a:xfrm>
            <a:off x="685801"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Clr>
                <a:schemeClr val="dk1"/>
              </a:buClr>
              <a:buSzPts val="1100"/>
              <a:buFont typeface="Arial"/>
              <a:buNone/>
            </a:pPr>
            <a:r>
              <a:rPr lang="zh-CN"/>
              <a:t>Since preliminary correlation analysis in S1 in not good.</a:t>
            </a:r>
            <a:endParaRPr/>
          </a:p>
          <a:p>
            <a:pPr indent="0" lvl="0" marL="0" rtl="0" algn="l">
              <a:spcBef>
                <a:spcPts val="480"/>
              </a:spcBef>
              <a:spcAft>
                <a:spcPts val="0"/>
              </a:spcAft>
              <a:buClr>
                <a:schemeClr val="dk1"/>
              </a:buClr>
              <a:buSzPts val="1100"/>
              <a:buFont typeface="Arial"/>
              <a:buNone/>
            </a:pPr>
            <a:r>
              <a:rPr lang="zh-CN"/>
              <a:t>We review the data and recollectec our dataset, then we reduce the predictors dimension.</a:t>
            </a:r>
            <a:endParaRPr/>
          </a:p>
          <a:p>
            <a:pPr indent="0" lvl="0" marL="0" rtl="0" algn="l">
              <a:spcBef>
                <a:spcPts val="480"/>
              </a:spcBef>
              <a:spcAft>
                <a:spcPts val="0"/>
              </a:spcAft>
              <a:buClr>
                <a:schemeClr val="dk1"/>
              </a:buClr>
              <a:buSzPts val="1100"/>
              <a:buFont typeface="Arial"/>
              <a:buNone/>
            </a:pPr>
            <a:r>
              <a:rPr lang="zh-CN"/>
              <a:t>After that we done the hypothesis testing for regression model, and then do classification </a:t>
            </a:r>
            <a:r>
              <a:rPr lang="zh-CN"/>
              <a:t>model</a:t>
            </a:r>
            <a:endParaRPr/>
          </a:p>
          <a:p>
            <a:pPr indent="0" lvl="0" marL="0" rtl="0" algn="l">
              <a:spcBef>
                <a:spcPts val="480"/>
              </a:spcBef>
              <a:spcAft>
                <a:spcPts val="0"/>
              </a:spcAft>
              <a:buClr>
                <a:schemeClr val="dk1"/>
              </a:buClr>
              <a:buSzPts val="1100"/>
              <a:buFont typeface="Arial"/>
              <a:buNone/>
            </a:pPr>
            <a:r>
              <a:rPr lang="zh-CN"/>
              <a:t>The prediction relationship is identified based on the above two models.</a:t>
            </a:r>
            <a:endParaRPr/>
          </a:p>
          <a:p>
            <a:pPr indent="0" lvl="0" marL="0" rtl="0" algn="l">
              <a:spcBef>
                <a:spcPts val="480"/>
              </a:spcBef>
              <a:spcAft>
                <a:spcPts val="0"/>
              </a:spcAft>
              <a:buClr>
                <a:schemeClr val="dk1"/>
              </a:buClr>
              <a:buSzPts val="1100"/>
              <a:buFont typeface="Arial"/>
              <a:buNone/>
            </a:pPr>
            <a:r>
              <a:t/>
            </a:r>
            <a:endParaRPr/>
          </a:p>
          <a:p>
            <a:pPr indent="0" lvl="0" marL="0" rtl="0" algn="l">
              <a:spcBef>
                <a:spcPts val="480"/>
              </a:spcBef>
              <a:spcAft>
                <a:spcPts val="0"/>
              </a:spcAft>
              <a:buClr>
                <a:schemeClr val="dk1"/>
              </a:buClr>
              <a:buSzPts val="1100"/>
              <a:buFont typeface="Arial"/>
              <a:buNone/>
            </a:pPr>
            <a:r>
              <a:rPr lang="zh-CN"/>
              <a:t>----------</a:t>
            </a:r>
            <a:endParaRPr/>
          </a:p>
          <a:p>
            <a:pPr indent="0" lvl="0" marL="0" rtl="0" algn="l">
              <a:spcBef>
                <a:spcPts val="480"/>
              </a:spcBef>
              <a:spcAft>
                <a:spcPts val="0"/>
              </a:spcAft>
              <a:buClr>
                <a:schemeClr val="dk1"/>
              </a:buClr>
              <a:buSzPts val="1100"/>
              <a:buFont typeface="Arial"/>
              <a:buNone/>
            </a:pPr>
            <a:r>
              <a:rPr lang="zh-CN" sz="1050">
                <a:solidFill>
                  <a:schemeClr val="dk1"/>
                </a:solidFill>
              </a:rPr>
              <a:t>The whole project is divided into two parts: data and model. According to the given theme, we mainly completed the selection and collection of various data units in the first semester, and no preliminary related analysis work. In the second semester, we chose to use more fine-grained data in monthly Unit, so we re-processed the data, and test the hypothesis. In the process of analysis, linear and non-linear analysis were performed on the data after dimensionality reduction.</a:t>
            </a:r>
            <a:endParaRPr sz="1050">
              <a:solidFill>
                <a:schemeClr val="dk1"/>
              </a:solidFill>
            </a:endParaRPr>
          </a:p>
          <a:p>
            <a:pPr indent="0" lvl="0" marL="0" rtl="0" algn="l">
              <a:spcBef>
                <a:spcPts val="480"/>
              </a:spcBef>
              <a:spcAft>
                <a:spcPts val="0"/>
              </a:spcAft>
              <a:buClr>
                <a:schemeClr val="dk1"/>
              </a:buClr>
              <a:buSzPts val="1100"/>
              <a:buFont typeface="Arial"/>
              <a:buNone/>
            </a:pPr>
            <a:r>
              <a:t/>
            </a:r>
            <a:endParaRPr/>
          </a:p>
        </p:txBody>
      </p:sp>
      <p:sp>
        <p:nvSpPr>
          <p:cNvPr id="185" name="Google Shape;185;gf92ecae542_3_10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0" name="Shape 60"/>
        <p:cNvGrpSpPr/>
        <p:nvPr/>
      </p:nvGrpSpPr>
      <p:grpSpPr>
        <a:xfrm>
          <a:off x="0" y="0"/>
          <a:ext cx="0" cy="0"/>
          <a:chOff x="0" y="0"/>
          <a:chExt cx="0" cy="0"/>
        </a:xfrm>
      </p:grpSpPr>
      <p:cxnSp>
        <p:nvCxnSpPr>
          <p:cNvPr id="61" name="Google Shape;61;p14"/>
          <p:cNvCxnSpPr/>
          <p:nvPr/>
        </p:nvCxnSpPr>
        <p:spPr>
          <a:xfrm>
            <a:off x="1812925" y="80963"/>
            <a:ext cx="0" cy="646510"/>
          </a:xfrm>
          <a:prstGeom prst="straightConnector1">
            <a:avLst/>
          </a:prstGeom>
          <a:noFill/>
          <a:ln cap="flat" cmpd="sng" w="9525">
            <a:solidFill>
              <a:schemeClr val="lt1"/>
            </a:solidFill>
            <a:prstDash val="solid"/>
            <a:round/>
            <a:headEnd len="med" w="med" type="none"/>
            <a:tailEnd len="med" w="med" type="none"/>
          </a:ln>
        </p:spPr>
      </p:cxnSp>
      <p:cxnSp>
        <p:nvCxnSpPr>
          <p:cNvPr id="62" name="Google Shape;62;p14"/>
          <p:cNvCxnSpPr/>
          <p:nvPr/>
        </p:nvCxnSpPr>
        <p:spPr>
          <a:xfrm>
            <a:off x="2743200" y="80963"/>
            <a:ext cx="1588" cy="389335"/>
          </a:xfrm>
          <a:prstGeom prst="straightConnector1">
            <a:avLst/>
          </a:prstGeom>
          <a:noFill/>
          <a:ln cap="flat" cmpd="sng" w="9525">
            <a:solidFill>
              <a:schemeClr val="lt1"/>
            </a:solidFill>
            <a:prstDash val="solid"/>
            <a:round/>
            <a:headEnd len="med" w="med" type="none"/>
            <a:tailEnd len="med" w="med" type="none"/>
          </a:ln>
        </p:spPr>
      </p:cxnSp>
      <p:pic>
        <p:nvPicPr>
          <p:cNvPr descr="5011_PPT_BG_EndPage" id="63" name="Google Shape;63;p14"/>
          <p:cNvPicPr preferRelativeResize="0"/>
          <p:nvPr/>
        </p:nvPicPr>
        <p:blipFill rotWithShape="1">
          <a:blip r:embed="rId2">
            <a:alphaModFix/>
          </a:blip>
          <a:srcRect b="0" l="0" r="0" t="0"/>
          <a:stretch/>
        </p:blipFill>
        <p:spPr>
          <a:xfrm>
            <a:off x="-1588" y="0"/>
            <a:ext cx="6859191" cy="5144691"/>
          </a:xfrm>
          <a:prstGeom prst="rect">
            <a:avLst/>
          </a:prstGeom>
          <a:noFill/>
          <a:ln>
            <a:noFill/>
          </a:ln>
        </p:spPr>
      </p:pic>
      <p:cxnSp>
        <p:nvCxnSpPr>
          <p:cNvPr id="64" name="Google Shape;64;p14"/>
          <p:cNvCxnSpPr/>
          <p:nvPr/>
        </p:nvCxnSpPr>
        <p:spPr>
          <a:xfrm>
            <a:off x="3144838" y="1339454"/>
            <a:ext cx="1587" cy="984647"/>
          </a:xfrm>
          <a:prstGeom prst="straightConnector1">
            <a:avLst/>
          </a:prstGeom>
          <a:noFill/>
          <a:ln cap="flat" cmpd="sng" w="9525">
            <a:solidFill>
              <a:schemeClr val="lt1"/>
            </a:solidFill>
            <a:prstDash val="solid"/>
            <a:round/>
            <a:headEnd len="med" w="med" type="none"/>
            <a:tailEnd len="med" w="med" type="none"/>
          </a:ln>
        </p:spPr>
      </p:cxnSp>
      <p:pic>
        <p:nvPicPr>
          <p:cNvPr descr="UOM-Rev3D_S_sm" id="65" name="Google Shape;65;p14"/>
          <p:cNvPicPr preferRelativeResize="0"/>
          <p:nvPr/>
        </p:nvPicPr>
        <p:blipFill rotWithShape="1">
          <a:blip r:embed="rId3">
            <a:alphaModFix/>
          </a:blip>
          <a:srcRect b="0" l="0" r="0" t="0"/>
          <a:stretch/>
        </p:blipFill>
        <p:spPr>
          <a:xfrm>
            <a:off x="1546225" y="1314450"/>
            <a:ext cx="1010841" cy="1025129"/>
          </a:xfrm>
          <a:prstGeom prst="rect">
            <a:avLst/>
          </a:prstGeom>
          <a:noFill/>
          <a:ln>
            <a:noFill/>
          </a:ln>
        </p:spPr>
      </p:pic>
      <p:sp>
        <p:nvSpPr>
          <p:cNvPr id="66" name="Google Shape;66;p14"/>
          <p:cNvSpPr txBox="1"/>
          <p:nvPr>
            <p:ph type="ctrTitle"/>
          </p:nvPr>
        </p:nvSpPr>
        <p:spPr>
          <a:xfrm>
            <a:off x="3352800" y="1428750"/>
            <a:ext cx="54864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4"/>
          <p:cNvSpPr txBox="1"/>
          <p:nvPr>
            <p:ph idx="1" type="subTitle"/>
          </p:nvPr>
        </p:nvSpPr>
        <p:spPr>
          <a:xfrm>
            <a:off x="1371600" y="2914650"/>
            <a:ext cx="6400800" cy="457200"/>
          </a:xfrm>
          <a:prstGeom prst="rect">
            <a:avLst/>
          </a:prstGeom>
          <a:noFill/>
          <a:ln>
            <a:noFill/>
          </a:ln>
        </p:spPr>
        <p:txBody>
          <a:bodyPr anchorCtr="0" anchor="t" bIns="45700" lIns="91425" spcFirstLastPara="1" rIns="91425" wrap="square" tIns="45700">
            <a:noAutofit/>
          </a:bodyPr>
          <a:lstStyle>
            <a:lvl1pPr lvl="0" algn="ctr">
              <a:spcBef>
                <a:spcPts val="640"/>
              </a:spcBef>
              <a:spcAft>
                <a:spcPts val="0"/>
              </a:spcAft>
              <a:buClr>
                <a:schemeClr val="lt1"/>
              </a:buClr>
              <a:buSzPts val="3200"/>
              <a:buFont typeface="Arial"/>
              <a:buNone/>
              <a:defRPr>
                <a:solidFill>
                  <a:schemeClr val="lt1"/>
                </a:solidFill>
              </a:defRPr>
            </a:lvl1pPr>
            <a:lvl2pPr lvl="1" algn="l">
              <a:spcBef>
                <a:spcPts val="360"/>
              </a:spcBef>
              <a:spcAft>
                <a:spcPts val="0"/>
              </a:spcAft>
              <a:buClr>
                <a:schemeClr val="dk1"/>
              </a:buClr>
              <a:buSzPts val="1800"/>
              <a:buChar char="–"/>
              <a:defRPr/>
            </a:lvl2pPr>
            <a:lvl3pPr lvl="2" algn="l">
              <a:spcBef>
                <a:spcPts val="360"/>
              </a:spcBef>
              <a:spcAft>
                <a:spcPts val="0"/>
              </a:spcAft>
              <a:buClr>
                <a:schemeClr val="dk1"/>
              </a:buClr>
              <a:buSzPts val="1800"/>
              <a:buChar char="•"/>
              <a:defRPr/>
            </a:lvl3pPr>
            <a:lvl4pPr lvl="3" algn="l">
              <a:spcBef>
                <a:spcPts val="360"/>
              </a:spcBef>
              <a:spcAft>
                <a:spcPts val="0"/>
              </a:spcAft>
              <a:buClr>
                <a:schemeClr val="dk1"/>
              </a:buClr>
              <a:buSzPts val="1800"/>
              <a:buChar char="–"/>
              <a:defRPr/>
            </a:lvl4pPr>
            <a:lvl5pPr lvl="4" algn="l">
              <a:spcBef>
                <a:spcPts val="360"/>
              </a:spcBef>
              <a:spcAft>
                <a:spcPts val="0"/>
              </a:spcAft>
              <a:buClr>
                <a:schemeClr val="dk1"/>
              </a:buClr>
              <a:buSzPts val="1800"/>
              <a:buChar char="»"/>
              <a:defRPr/>
            </a:lvl5pPr>
            <a:lvl6pPr lvl="5" algn="l">
              <a:spcBef>
                <a:spcPts val="360"/>
              </a:spcBef>
              <a:spcAft>
                <a:spcPts val="0"/>
              </a:spcAft>
              <a:buClr>
                <a:schemeClr val="dk1"/>
              </a:buClr>
              <a:buSzPts val="1800"/>
              <a:buChar char="»"/>
              <a:defRPr/>
            </a:lvl6pPr>
            <a:lvl7pPr lvl="6" algn="l">
              <a:spcBef>
                <a:spcPts val="360"/>
              </a:spcBef>
              <a:spcAft>
                <a:spcPts val="0"/>
              </a:spcAft>
              <a:buClr>
                <a:schemeClr val="dk1"/>
              </a:buClr>
              <a:buSzPts val="1800"/>
              <a:buChar char="»"/>
              <a:defRPr/>
            </a:lvl7pPr>
            <a:lvl8pPr lvl="7" algn="l">
              <a:spcBef>
                <a:spcPts val="360"/>
              </a:spcBef>
              <a:spcAft>
                <a:spcPts val="0"/>
              </a:spcAft>
              <a:buClr>
                <a:schemeClr val="dk1"/>
              </a:buClr>
              <a:buSzPts val="1800"/>
              <a:buChar char="»"/>
              <a:defRPr/>
            </a:lvl8pPr>
            <a:lvl9pPr lvl="8"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8" name="Shape 68"/>
        <p:cNvGrpSpPr/>
        <p:nvPr/>
      </p:nvGrpSpPr>
      <p:grpSpPr>
        <a:xfrm>
          <a:off x="0" y="0"/>
          <a:ext cx="0" cy="0"/>
          <a:chOff x="0" y="0"/>
          <a:chExt cx="0" cy="0"/>
        </a:xfrm>
      </p:grpSpPr>
      <p:sp>
        <p:nvSpPr>
          <p:cNvPr id="69" name="Google Shape;69;p15"/>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5"/>
          <p:cNvSpPr txBox="1"/>
          <p:nvPr>
            <p:ph idx="1" type="body"/>
          </p:nvPr>
        </p:nvSpPr>
        <p:spPr>
          <a:xfrm>
            <a:off x="685800" y="914400"/>
            <a:ext cx="7772400" cy="36576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b="1"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7"/>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Autofit/>
          </a:bodyPr>
          <a:lstStyle>
            <a:lvl1pPr indent="-228600" lvl="0" marL="457200" algn="l">
              <a:spcBef>
                <a:spcPts val="400"/>
              </a:spcBef>
              <a:spcAft>
                <a:spcPts val="0"/>
              </a:spcAft>
              <a:buClr>
                <a:schemeClr val="dk1"/>
              </a:buClr>
              <a:buSzPts val="2000"/>
              <a:buFont typeface="Arial"/>
              <a:buNone/>
              <a:defRPr sz="2000"/>
            </a:lvl1pPr>
            <a:lvl2pPr indent="-228600" lvl="1" marL="914400" algn="l">
              <a:spcBef>
                <a:spcPts val="360"/>
              </a:spcBef>
              <a:spcAft>
                <a:spcPts val="0"/>
              </a:spcAft>
              <a:buClr>
                <a:schemeClr val="dk1"/>
              </a:buClr>
              <a:buSzPts val="1800"/>
              <a:buFont typeface="Arial"/>
              <a:buNone/>
              <a:defRPr sz="1800"/>
            </a:lvl2pPr>
            <a:lvl3pPr indent="-228600" lvl="2" marL="1371600" algn="l">
              <a:spcBef>
                <a:spcPts val="320"/>
              </a:spcBef>
              <a:spcAft>
                <a:spcPts val="0"/>
              </a:spcAft>
              <a:buClr>
                <a:schemeClr val="dk1"/>
              </a:buClr>
              <a:buSzPts val="1600"/>
              <a:buFont typeface="Arial"/>
              <a:buNone/>
              <a:defRPr sz="1600"/>
            </a:lvl3pPr>
            <a:lvl4pPr indent="-228600" lvl="3" marL="1828800" algn="l">
              <a:spcBef>
                <a:spcPts val="280"/>
              </a:spcBef>
              <a:spcAft>
                <a:spcPts val="0"/>
              </a:spcAft>
              <a:buClr>
                <a:schemeClr val="dk1"/>
              </a:buClr>
              <a:buSzPts val="1400"/>
              <a:buFont typeface="Arial"/>
              <a:buNone/>
              <a:defRPr sz="1400"/>
            </a:lvl4pPr>
            <a:lvl5pPr indent="-228600" lvl="4" marL="2286000" algn="l">
              <a:spcBef>
                <a:spcPts val="280"/>
              </a:spcBef>
              <a:spcAft>
                <a:spcPts val="0"/>
              </a:spcAft>
              <a:buClr>
                <a:schemeClr val="dk1"/>
              </a:buClr>
              <a:buSzPts val="1400"/>
              <a:buFont typeface="Arial"/>
              <a:buNone/>
              <a:defRPr sz="1400"/>
            </a:lvl5pPr>
            <a:lvl6pPr indent="-228600" lvl="5" marL="2743200" algn="l">
              <a:spcBef>
                <a:spcPts val="280"/>
              </a:spcBef>
              <a:spcAft>
                <a:spcPts val="0"/>
              </a:spcAft>
              <a:buClr>
                <a:schemeClr val="dk1"/>
              </a:buClr>
              <a:buSzPts val="1400"/>
              <a:buFont typeface="Arial"/>
              <a:buNone/>
              <a:defRPr sz="1400"/>
            </a:lvl6pPr>
            <a:lvl7pPr indent="-228600" lvl="6" marL="3200400" algn="l">
              <a:spcBef>
                <a:spcPts val="280"/>
              </a:spcBef>
              <a:spcAft>
                <a:spcPts val="0"/>
              </a:spcAft>
              <a:buClr>
                <a:schemeClr val="dk1"/>
              </a:buClr>
              <a:buSzPts val="1400"/>
              <a:buFont typeface="Arial"/>
              <a:buNone/>
              <a:defRPr sz="1400"/>
            </a:lvl7pPr>
            <a:lvl8pPr indent="-228600" lvl="7" marL="3657600" algn="l">
              <a:spcBef>
                <a:spcPts val="280"/>
              </a:spcBef>
              <a:spcAft>
                <a:spcPts val="0"/>
              </a:spcAft>
              <a:buClr>
                <a:schemeClr val="dk1"/>
              </a:buClr>
              <a:buSzPts val="1400"/>
              <a:buFont typeface="Arial"/>
              <a:buNone/>
              <a:defRPr sz="1400"/>
            </a:lvl8pPr>
            <a:lvl9pPr indent="-228600" lvl="8" marL="4114800" algn="l">
              <a:spcBef>
                <a:spcPts val="280"/>
              </a:spcBef>
              <a:spcAft>
                <a:spcPts val="0"/>
              </a:spcAft>
              <a:buClr>
                <a:schemeClr val="dk1"/>
              </a:buClr>
              <a:buSzPts val="1400"/>
              <a:buFont typeface="Arial"/>
              <a:buNone/>
              <a:defRPr sz="14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5" name="Shape 75"/>
        <p:cNvGrpSpPr/>
        <p:nvPr/>
      </p:nvGrpSpPr>
      <p:grpSpPr>
        <a:xfrm>
          <a:off x="0" y="0"/>
          <a:ext cx="0" cy="0"/>
          <a:chOff x="0" y="0"/>
          <a:chExt cx="0" cy="0"/>
        </a:xfrm>
      </p:grpSpPr>
      <p:sp>
        <p:nvSpPr>
          <p:cNvPr id="76" name="Google Shape;76;p18"/>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 type="body"/>
          </p:nvPr>
        </p:nvSpPr>
        <p:spPr>
          <a:xfrm>
            <a:off x="685800" y="914400"/>
            <a:ext cx="3810000" cy="3657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
        <p:nvSpPr>
          <p:cNvPr id="78" name="Google Shape;78;p18"/>
          <p:cNvSpPr txBox="1"/>
          <p:nvPr>
            <p:ph idx="2" type="body"/>
          </p:nvPr>
        </p:nvSpPr>
        <p:spPr>
          <a:xfrm>
            <a:off x="4648200" y="914400"/>
            <a:ext cx="3810000" cy="3657600"/>
          </a:xfrm>
          <a:prstGeom prst="rect">
            <a:avLst/>
          </a:prstGeom>
          <a:noFill/>
          <a:ln>
            <a:noFill/>
          </a:ln>
        </p:spPr>
        <p:txBody>
          <a:bodyPr anchorCtr="0" anchor="t" bIns="45700" lIns="91425" spcFirstLastPara="1" rIns="91425" wrap="square" tIns="45700">
            <a:noAutofit/>
          </a:bodyPr>
          <a:lstStyle>
            <a:lvl1pPr indent="-406400" lvl="0" marL="457200" algn="l">
              <a:spcBef>
                <a:spcPts val="560"/>
              </a:spcBef>
              <a:spcAft>
                <a:spcPts val="0"/>
              </a:spcAft>
              <a:buClr>
                <a:schemeClr val="dk1"/>
              </a:buClr>
              <a:buSzPts val="2800"/>
              <a:buFont typeface="Arial"/>
              <a:buChar char="•"/>
              <a:defRPr sz="2800"/>
            </a:lvl1pPr>
            <a:lvl2pPr indent="-381000" lvl="1" marL="914400" algn="l">
              <a:spcBef>
                <a:spcPts val="480"/>
              </a:spcBef>
              <a:spcAft>
                <a:spcPts val="0"/>
              </a:spcAft>
              <a:buClr>
                <a:schemeClr val="dk1"/>
              </a:buClr>
              <a:buSzPts val="2400"/>
              <a:buFont typeface="Arial"/>
              <a:buChar char="–"/>
              <a:defRPr sz="2400"/>
            </a:lvl2pPr>
            <a:lvl3pPr indent="-355600" lvl="2" marL="1371600" algn="l">
              <a:spcBef>
                <a:spcPts val="400"/>
              </a:spcBef>
              <a:spcAft>
                <a:spcPts val="0"/>
              </a:spcAft>
              <a:buClr>
                <a:schemeClr val="dk1"/>
              </a:buClr>
              <a:buSzPts val="2000"/>
              <a:buFont typeface="Arial"/>
              <a:buChar char="•"/>
              <a:defRPr sz="2000"/>
            </a:lvl3pPr>
            <a:lvl4pPr indent="-342900" lvl="3" marL="1828800" algn="l">
              <a:spcBef>
                <a:spcPts val="360"/>
              </a:spcBef>
              <a:spcAft>
                <a:spcPts val="0"/>
              </a:spcAft>
              <a:buClr>
                <a:schemeClr val="dk1"/>
              </a:buClr>
              <a:buSzPts val="1800"/>
              <a:buFont typeface="Arial"/>
              <a:buChar char="–"/>
              <a:defRPr sz="1800"/>
            </a:lvl4pPr>
            <a:lvl5pPr indent="-342900" lvl="4" marL="2286000" algn="l">
              <a:spcBef>
                <a:spcPts val="360"/>
              </a:spcBef>
              <a:spcAft>
                <a:spcPts val="0"/>
              </a:spcAft>
              <a:buClr>
                <a:schemeClr val="dk1"/>
              </a:buClr>
              <a:buSzPts val="1800"/>
              <a:buFont typeface="Arial"/>
              <a:buChar char="»"/>
              <a:defRPr sz="1800"/>
            </a:lvl5pPr>
            <a:lvl6pPr indent="-342900" lvl="5" marL="2743200" algn="l">
              <a:spcBef>
                <a:spcPts val="360"/>
              </a:spcBef>
              <a:spcAft>
                <a:spcPts val="0"/>
              </a:spcAft>
              <a:buClr>
                <a:schemeClr val="dk1"/>
              </a:buClr>
              <a:buSzPts val="1800"/>
              <a:buFont typeface="Arial"/>
              <a:buChar char="»"/>
              <a:defRPr sz="1800"/>
            </a:lvl6pPr>
            <a:lvl7pPr indent="-342900" lvl="6" marL="3200400" algn="l">
              <a:spcBef>
                <a:spcPts val="360"/>
              </a:spcBef>
              <a:spcAft>
                <a:spcPts val="0"/>
              </a:spcAft>
              <a:buClr>
                <a:schemeClr val="dk1"/>
              </a:buClr>
              <a:buSzPts val="1800"/>
              <a:buFont typeface="Arial"/>
              <a:buChar char="»"/>
              <a:defRPr sz="1800"/>
            </a:lvl7pPr>
            <a:lvl8pPr indent="-342900" lvl="7" marL="3657600" algn="l">
              <a:spcBef>
                <a:spcPts val="360"/>
              </a:spcBef>
              <a:spcAft>
                <a:spcPts val="0"/>
              </a:spcAft>
              <a:buClr>
                <a:schemeClr val="dk1"/>
              </a:buClr>
              <a:buSzPts val="1800"/>
              <a:buFont typeface="Arial"/>
              <a:buChar char="»"/>
              <a:defRPr sz="1800"/>
            </a:lvl8pPr>
            <a:lvl9pPr indent="-342900" lvl="8" marL="4114800" algn="l">
              <a:spcBef>
                <a:spcPts val="360"/>
              </a:spcBef>
              <a:spcAft>
                <a:spcPts val="0"/>
              </a:spcAft>
              <a:buClr>
                <a:schemeClr val="dk1"/>
              </a:buClr>
              <a:buSzPts val="1800"/>
              <a:buFont typeface="Arial"/>
              <a:buChar char="»"/>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9" name="Shape 79"/>
        <p:cNvGrpSpPr/>
        <p:nvPr/>
      </p:nvGrpSpPr>
      <p:grpSpPr>
        <a:xfrm>
          <a:off x="0" y="0"/>
          <a:ext cx="0" cy="0"/>
          <a:chOff x="0" y="0"/>
          <a:chExt cx="0" cy="0"/>
        </a:xfrm>
      </p:grpSpPr>
      <p:sp>
        <p:nvSpPr>
          <p:cNvPr id="80" name="Google Shape;80;p19"/>
          <p:cNvSpPr txBox="1"/>
          <p:nvPr>
            <p:ph type="title"/>
          </p:nvPr>
        </p:nvSpPr>
        <p:spPr>
          <a:xfrm>
            <a:off x="457200" y="205978"/>
            <a:ext cx="8229600" cy="857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9"/>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2" name="Google Shape;82;p19"/>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
        <p:nvSpPr>
          <p:cNvPr id="83" name="Google Shape;83;p19"/>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Autofit/>
          </a:bodyPr>
          <a:lstStyle>
            <a:lvl1pPr indent="-228600" lvl="0" marL="457200" algn="l">
              <a:spcBef>
                <a:spcPts val="480"/>
              </a:spcBef>
              <a:spcAft>
                <a:spcPts val="0"/>
              </a:spcAft>
              <a:buClr>
                <a:schemeClr val="dk1"/>
              </a:buClr>
              <a:buSzPts val="2400"/>
              <a:buFont typeface="Arial"/>
              <a:buNone/>
              <a:defRPr b="1" sz="2400"/>
            </a:lvl1pPr>
            <a:lvl2pPr indent="-228600" lvl="1" marL="914400" algn="l">
              <a:spcBef>
                <a:spcPts val="400"/>
              </a:spcBef>
              <a:spcAft>
                <a:spcPts val="0"/>
              </a:spcAft>
              <a:buClr>
                <a:schemeClr val="dk1"/>
              </a:buClr>
              <a:buSzPts val="2000"/>
              <a:buFont typeface="Arial"/>
              <a:buNone/>
              <a:defRPr b="1" sz="2000"/>
            </a:lvl2pPr>
            <a:lvl3pPr indent="-228600" lvl="2" marL="1371600" algn="l">
              <a:spcBef>
                <a:spcPts val="360"/>
              </a:spcBef>
              <a:spcAft>
                <a:spcPts val="0"/>
              </a:spcAft>
              <a:buClr>
                <a:schemeClr val="dk1"/>
              </a:buClr>
              <a:buSzPts val="1800"/>
              <a:buFont typeface="Arial"/>
              <a:buNone/>
              <a:defRPr b="1" sz="1800"/>
            </a:lvl3pPr>
            <a:lvl4pPr indent="-228600" lvl="3" marL="1828800" algn="l">
              <a:spcBef>
                <a:spcPts val="320"/>
              </a:spcBef>
              <a:spcAft>
                <a:spcPts val="0"/>
              </a:spcAft>
              <a:buClr>
                <a:schemeClr val="dk1"/>
              </a:buClr>
              <a:buSzPts val="1600"/>
              <a:buFont typeface="Arial"/>
              <a:buNone/>
              <a:defRPr b="1" sz="1600"/>
            </a:lvl4pPr>
            <a:lvl5pPr indent="-228600" lvl="4" marL="2286000" algn="l">
              <a:spcBef>
                <a:spcPts val="320"/>
              </a:spcBef>
              <a:spcAft>
                <a:spcPts val="0"/>
              </a:spcAft>
              <a:buClr>
                <a:schemeClr val="dk1"/>
              </a:buClr>
              <a:buSzPts val="1600"/>
              <a:buFont typeface="Arial"/>
              <a:buNone/>
              <a:defRPr b="1" sz="1600"/>
            </a:lvl5pPr>
            <a:lvl6pPr indent="-228600" lvl="5" marL="2743200" algn="l">
              <a:spcBef>
                <a:spcPts val="320"/>
              </a:spcBef>
              <a:spcAft>
                <a:spcPts val="0"/>
              </a:spcAft>
              <a:buClr>
                <a:schemeClr val="dk1"/>
              </a:buClr>
              <a:buSzPts val="1600"/>
              <a:buFont typeface="Arial"/>
              <a:buNone/>
              <a:defRPr b="1" sz="1600"/>
            </a:lvl6pPr>
            <a:lvl7pPr indent="-228600" lvl="6" marL="3200400" algn="l">
              <a:spcBef>
                <a:spcPts val="320"/>
              </a:spcBef>
              <a:spcAft>
                <a:spcPts val="0"/>
              </a:spcAft>
              <a:buClr>
                <a:schemeClr val="dk1"/>
              </a:buClr>
              <a:buSzPts val="1600"/>
              <a:buFont typeface="Arial"/>
              <a:buNone/>
              <a:defRPr b="1" sz="1600"/>
            </a:lvl7pPr>
            <a:lvl8pPr indent="-228600" lvl="7" marL="3657600" algn="l">
              <a:spcBef>
                <a:spcPts val="320"/>
              </a:spcBef>
              <a:spcAft>
                <a:spcPts val="0"/>
              </a:spcAft>
              <a:buClr>
                <a:schemeClr val="dk1"/>
              </a:buClr>
              <a:buSzPts val="1600"/>
              <a:buFont typeface="Arial"/>
              <a:buNone/>
              <a:defRPr b="1" sz="1600"/>
            </a:lvl8pPr>
            <a:lvl9pPr indent="-228600" lvl="8" marL="4114800" algn="l">
              <a:spcBef>
                <a:spcPts val="320"/>
              </a:spcBef>
              <a:spcAft>
                <a:spcPts val="0"/>
              </a:spcAft>
              <a:buClr>
                <a:schemeClr val="dk1"/>
              </a:buClr>
              <a:buSzPts val="1600"/>
              <a:buFont typeface="Arial"/>
              <a:buNone/>
              <a:defRPr b="1" sz="1600"/>
            </a:lvl9pPr>
          </a:lstStyle>
          <a:p/>
        </p:txBody>
      </p:sp>
      <p:sp>
        <p:nvSpPr>
          <p:cNvPr id="84" name="Google Shape;84;p19"/>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Autofit/>
          </a:bodyPr>
          <a:lstStyle>
            <a:lvl1pPr indent="-381000" lvl="0" marL="457200" algn="l">
              <a:spcBef>
                <a:spcPts val="480"/>
              </a:spcBef>
              <a:spcAft>
                <a:spcPts val="0"/>
              </a:spcAft>
              <a:buClr>
                <a:schemeClr val="dk1"/>
              </a:buClr>
              <a:buSzPts val="2400"/>
              <a:buFont typeface="Arial"/>
              <a:buChar char="•"/>
              <a:defRPr sz="2400"/>
            </a:lvl1pPr>
            <a:lvl2pPr indent="-355600" lvl="1" marL="914400" algn="l">
              <a:spcBef>
                <a:spcPts val="400"/>
              </a:spcBef>
              <a:spcAft>
                <a:spcPts val="0"/>
              </a:spcAft>
              <a:buClr>
                <a:schemeClr val="dk1"/>
              </a:buClr>
              <a:buSzPts val="2000"/>
              <a:buFont typeface="Arial"/>
              <a:buChar char="–"/>
              <a:defRPr sz="2000"/>
            </a:lvl2pPr>
            <a:lvl3pPr indent="-342900" lvl="2" marL="1371600" algn="l">
              <a:spcBef>
                <a:spcPts val="360"/>
              </a:spcBef>
              <a:spcAft>
                <a:spcPts val="0"/>
              </a:spcAft>
              <a:buClr>
                <a:schemeClr val="dk1"/>
              </a:buClr>
              <a:buSzPts val="1800"/>
              <a:buFont typeface="Arial"/>
              <a:buChar char="•"/>
              <a:defRPr sz="1800"/>
            </a:lvl3pPr>
            <a:lvl4pPr indent="-330200" lvl="3" marL="1828800" algn="l">
              <a:spcBef>
                <a:spcPts val="320"/>
              </a:spcBef>
              <a:spcAft>
                <a:spcPts val="0"/>
              </a:spcAft>
              <a:buClr>
                <a:schemeClr val="dk1"/>
              </a:buClr>
              <a:buSzPts val="1600"/>
              <a:buFont typeface="Arial"/>
              <a:buChar char="–"/>
              <a:defRPr sz="1600"/>
            </a:lvl4pPr>
            <a:lvl5pPr indent="-330200" lvl="4" marL="2286000" algn="l">
              <a:spcBef>
                <a:spcPts val="320"/>
              </a:spcBef>
              <a:spcAft>
                <a:spcPts val="0"/>
              </a:spcAft>
              <a:buClr>
                <a:schemeClr val="dk1"/>
              </a:buClr>
              <a:buSzPts val="1600"/>
              <a:buFont typeface="Arial"/>
              <a:buChar char="»"/>
              <a:defRPr sz="1600"/>
            </a:lvl5pPr>
            <a:lvl6pPr indent="-330200" lvl="5" marL="2743200" algn="l">
              <a:spcBef>
                <a:spcPts val="320"/>
              </a:spcBef>
              <a:spcAft>
                <a:spcPts val="0"/>
              </a:spcAft>
              <a:buClr>
                <a:schemeClr val="dk1"/>
              </a:buClr>
              <a:buSzPts val="1600"/>
              <a:buFont typeface="Arial"/>
              <a:buChar char="»"/>
              <a:defRPr sz="1600"/>
            </a:lvl6pPr>
            <a:lvl7pPr indent="-330200" lvl="6" marL="3200400" algn="l">
              <a:spcBef>
                <a:spcPts val="320"/>
              </a:spcBef>
              <a:spcAft>
                <a:spcPts val="0"/>
              </a:spcAft>
              <a:buClr>
                <a:schemeClr val="dk1"/>
              </a:buClr>
              <a:buSzPts val="1600"/>
              <a:buFont typeface="Arial"/>
              <a:buChar char="»"/>
              <a:defRPr sz="1600"/>
            </a:lvl7pPr>
            <a:lvl8pPr indent="-330200" lvl="7" marL="3657600" algn="l">
              <a:spcBef>
                <a:spcPts val="320"/>
              </a:spcBef>
              <a:spcAft>
                <a:spcPts val="0"/>
              </a:spcAft>
              <a:buClr>
                <a:schemeClr val="dk1"/>
              </a:buClr>
              <a:buSzPts val="1600"/>
              <a:buFont typeface="Arial"/>
              <a:buChar char="»"/>
              <a:defRPr sz="1600"/>
            </a:lvl8pPr>
            <a:lvl9pPr indent="-330200" lvl="8" marL="4114800" algn="l">
              <a:spcBef>
                <a:spcPts val="320"/>
              </a:spcBef>
              <a:spcAft>
                <a:spcPts val="0"/>
              </a:spcAft>
              <a:buClr>
                <a:schemeClr val="dk1"/>
              </a:buClr>
              <a:buSzPts val="1600"/>
              <a:buFont typeface="Arial"/>
              <a:buChar char="»"/>
              <a:defRPr sz="1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20"/>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7" name="Shape 87"/>
        <p:cNvGrpSpPr/>
        <p:nvPr/>
      </p:nvGrpSpPr>
      <p:grpSpPr>
        <a:xfrm>
          <a:off x="0" y="0"/>
          <a:ext cx="0" cy="0"/>
          <a:chOff x="0" y="0"/>
          <a:chExt cx="0" cy="0"/>
        </a:xfrm>
      </p:grpSpPr>
      <p:sp>
        <p:nvSpPr>
          <p:cNvPr id="88" name="Google Shape;88;p21"/>
          <p:cNvSpPr txBox="1"/>
          <p:nvPr>
            <p:ph type="title"/>
          </p:nvPr>
        </p:nvSpPr>
        <p:spPr>
          <a:xfrm>
            <a:off x="457200" y="204788"/>
            <a:ext cx="3008313" cy="87153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2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Autofit/>
          </a:bodyPr>
          <a:lstStyle>
            <a:lvl1pPr indent="-431800" lvl="0" marL="457200" algn="l">
              <a:spcBef>
                <a:spcPts val="640"/>
              </a:spcBef>
              <a:spcAft>
                <a:spcPts val="0"/>
              </a:spcAft>
              <a:buClr>
                <a:schemeClr val="dk1"/>
              </a:buClr>
              <a:buSzPts val="3200"/>
              <a:buFont typeface="Arial"/>
              <a:buChar char="•"/>
              <a:defRPr sz="3200"/>
            </a:lvl1pPr>
            <a:lvl2pPr indent="-406400" lvl="1" marL="914400" algn="l">
              <a:spcBef>
                <a:spcPts val="560"/>
              </a:spcBef>
              <a:spcAft>
                <a:spcPts val="0"/>
              </a:spcAft>
              <a:buClr>
                <a:schemeClr val="dk1"/>
              </a:buClr>
              <a:buSzPts val="2800"/>
              <a:buFont typeface="Arial"/>
              <a:buChar char="–"/>
              <a:defRPr sz="2800"/>
            </a:lvl2pPr>
            <a:lvl3pPr indent="-381000" lvl="2" marL="1371600" algn="l">
              <a:spcBef>
                <a:spcPts val="480"/>
              </a:spcBef>
              <a:spcAft>
                <a:spcPts val="0"/>
              </a:spcAft>
              <a:buClr>
                <a:schemeClr val="dk1"/>
              </a:buClr>
              <a:buSzPts val="2400"/>
              <a:buFont typeface="Arial"/>
              <a:buChar char="•"/>
              <a:defRPr sz="2400"/>
            </a:lvl3pPr>
            <a:lvl4pPr indent="-355600" lvl="3" marL="1828800" algn="l">
              <a:spcBef>
                <a:spcPts val="400"/>
              </a:spcBef>
              <a:spcAft>
                <a:spcPts val="0"/>
              </a:spcAft>
              <a:buClr>
                <a:schemeClr val="dk1"/>
              </a:buClr>
              <a:buSzPts val="2000"/>
              <a:buFont typeface="Arial"/>
              <a:buChar char="–"/>
              <a:defRPr sz="2000"/>
            </a:lvl4pPr>
            <a:lvl5pPr indent="-355600" lvl="4" marL="2286000" algn="l">
              <a:spcBef>
                <a:spcPts val="400"/>
              </a:spcBef>
              <a:spcAft>
                <a:spcPts val="0"/>
              </a:spcAft>
              <a:buClr>
                <a:schemeClr val="dk1"/>
              </a:buClr>
              <a:buSzPts val="2000"/>
              <a:buFont typeface="Arial"/>
              <a:buChar char="»"/>
              <a:defRPr sz="2000"/>
            </a:lvl5pPr>
            <a:lvl6pPr indent="-355600" lvl="5" marL="2743200" algn="l">
              <a:spcBef>
                <a:spcPts val="400"/>
              </a:spcBef>
              <a:spcAft>
                <a:spcPts val="0"/>
              </a:spcAft>
              <a:buClr>
                <a:schemeClr val="dk1"/>
              </a:buClr>
              <a:buSzPts val="2000"/>
              <a:buFont typeface="Arial"/>
              <a:buChar char="»"/>
              <a:defRPr sz="2000"/>
            </a:lvl6pPr>
            <a:lvl7pPr indent="-355600" lvl="6" marL="3200400" algn="l">
              <a:spcBef>
                <a:spcPts val="400"/>
              </a:spcBef>
              <a:spcAft>
                <a:spcPts val="0"/>
              </a:spcAft>
              <a:buClr>
                <a:schemeClr val="dk1"/>
              </a:buClr>
              <a:buSzPts val="2000"/>
              <a:buFont typeface="Arial"/>
              <a:buChar char="»"/>
              <a:defRPr sz="2000"/>
            </a:lvl7pPr>
            <a:lvl8pPr indent="-355600" lvl="7" marL="3657600" algn="l">
              <a:spcBef>
                <a:spcPts val="400"/>
              </a:spcBef>
              <a:spcAft>
                <a:spcPts val="0"/>
              </a:spcAft>
              <a:buClr>
                <a:schemeClr val="dk1"/>
              </a:buClr>
              <a:buSzPts val="2000"/>
              <a:buFont typeface="Arial"/>
              <a:buChar char="»"/>
              <a:defRPr sz="2000"/>
            </a:lvl8pPr>
            <a:lvl9pPr indent="-355600" lvl="8" marL="4114800" algn="l">
              <a:spcBef>
                <a:spcPts val="400"/>
              </a:spcBef>
              <a:spcAft>
                <a:spcPts val="0"/>
              </a:spcAft>
              <a:buClr>
                <a:schemeClr val="dk1"/>
              </a:buClr>
              <a:buSzPts val="2000"/>
              <a:buFont typeface="Arial"/>
              <a:buChar char="»"/>
              <a:defRPr sz="2000"/>
            </a:lvl9pPr>
          </a:lstStyle>
          <a:p/>
        </p:txBody>
      </p:sp>
      <p:sp>
        <p:nvSpPr>
          <p:cNvPr id="90" name="Google Shape;90;p2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91" name="Shape 91"/>
        <p:cNvGrpSpPr/>
        <p:nvPr/>
      </p:nvGrpSpPr>
      <p:grpSpPr>
        <a:xfrm>
          <a:off x="0" y="0"/>
          <a:ext cx="0" cy="0"/>
          <a:chOff x="0" y="0"/>
          <a:chExt cx="0" cy="0"/>
        </a:xfrm>
      </p:grpSpPr>
      <p:sp>
        <p:nvSpPr>
          <p:cNvPr id="92" name="Google Shape;92;p22"/>
          <p:cNvSpPr txBox="1"/>
          <p:nvPr>
            <p:ph type="title"/>
          </p:nvPr>
        </p:nvSpPr>
        <p:spPr>
          <a:xfrm>
            <a:off x="1792288" y="3600450"/>
            <a:ext cx="5486400" cy="425053"/>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b="1"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22"/>
          <p:cNvSpPr/>
          <p:nvPr>
            <p:ph idx="2" type="pic"/>
          </p:nvPr>
        </p:nvSpPr>
        <p:spPr>
          <a:xfrm>
            <a:off x="1792288" y="459581"/>
            <a:ext cx="5486400" cy="3086100"/>
          </a:xfrm>
          <a:prstGeom prst="rect">
            <a:avLst/>
          </a:prstGeom>
          <a:noFill/>
          <a:ln>
            <a:noFill/>
          </a:ln>
        </p:spPr>
      </p:sp>
      <p:sp>
        <p:nvSpPr>
          <p:cNvPr id="94" name="Google Shape;94;p22"/>
          <p:cNvSpPr txBox="1"/>
          <p:nvPr>
            <p:ph idx="1" type="body"/>
          </p:nvPr>
        </p:nvSpPr>
        <p:spPr>
          <a:xfrm>
            <a:off x="1792288" y="4025503"/>
            <a:ext cx="5486400" cy="603646"/>
          </a:xfrm>
          <a:prstGeom prst="rect">
            <a:avLst/>
          </a:prstGeom>
          <a:noFill/>
          <a:ln>
            <a:noFill/>
          </a:ln>
        </p:spPr>
        <p:txBody>
          <a:bodyPr anchorCtr="0" anchor="t" bIns="45700" lIns="91425" spcFirstLastPara="1" rIns="91425" wrap="square" tIns="45700">
            <a:noAutofit/>
          </a:bodyPr>
          <a:lstStyle>
            <a:lvl1pPr indent="-228600" lvl="0" marL="457200" algn="l">
              <a:spcBef>
                <a:spcPts val="280"/>
              </a:spcBef>
              <a:spcAft>
                <a:spcPts val="0"/>
              </a:spcAft>
              <a:buClr>
                <a:schemeClr val="dk1"/>
              </a:buClr>
              <a:buSzPts val="1400"/>
              <a:buFont typeface="Arial"/>
              <a:buNone/>
              <a:defRPr sz="1400"/>
            </a:lvl1pPr>
            <a:lvl2pPr indent="-228600" lvl="1" marL="914400" algn="l">
              <a:spcBef>
                <a:spcPts val="240"/>
              </a:spcBef>
              <a:spcAft>
                <a:spcPts val="0"/>
              </a:spcAft>
              <a:buClr>
                <a:schemeClr val="dk1"/>
              </a:buClr>
              <a:buSzPts val="1200"/>
              <a:buFont typeface="Arial"/>
              <a:buNone/>
              <a:defRPr sz="1200"/>
            </a:lvl2pPr>
            <a:lvl3pPr indent="-228600" lvl="2" marL="1371600" algn="l">
              <a:spcBef>
                <a:spcPts val="200"/>
              </a:spcBef>
              <a:spcAft>
                <a:spcPts val="0"/>
              </a:spcAft>
              <a:buClr>
                <a:schemeClr val="dk1"/>
              </a:buClr>
              <a:buSzPts val="1000"/>
              <a:buFont typeface="Arial"/>
              <a:buNone/>
              <a:defRPr sz="1000"/>
            </a:lvl3pPr>
            <a:lvl4pPr indent="-228600" lvl="3" marL="1828800" algn="l">
              <a:spcBef>
                <a:spcPts val="180"/>
              </a:spcBef>
              <a:spcAft>
                <a:spcPts val="0"/>
              </a:spcAft>
              <a:buClr>
                <a:schemeClr val="dk1"/>
              </a:buClr>
              <a:buSzPts val="900"/>
              <a:buFont typeface="Arial"/>
              <a:buNone/>
              <a:defRPr sz="900"/>
            </a:lvl4pPr>
            <a:lvl5pPr indent="-228600" lvl="4" marL="2286000" algn="l">
              <a:spcBef>
                <a:spcPts val="180"/>
              </a:spcBef>
              <a:spcAft>
                <a:spcPts val="0"/>
              </a:spcAft>
              <a:buClr>
                <a:schemeClr val="dk1"/>
              </a:buClr>
              <a:buSzPts val="900"/>
              <a:buFont typeface="Arial"/>
              <a:buNone/>
              <a:defRPr sz="900"/>
            </a:lvl5pPr>
            <a:lvl6pPr indent="-228600" lvl="5" marL="2743200" algn="l">
              <a:spcBef>
                <a:spcPts val="180"/>
              </a:spcBef>
              <a:spcAft>
                <a:spcPts val="0"/>
              </a:spcAft>
              <a:buClr>
                <a:schemeClr val="dk1"/>
              </a:buClr>
              <a:buSzPts val="900"/>
              <a:buFont typeface="Arial"/>
              <a:buNone/>
              <a:defRPr sz="900"/>
            </a:lvl6pPr>
            <a:lvl7pPr indent="-228600" lvl="6" marL="3200400" algn="l">
              <a:spcBef>
                <a:spcPts val="180"/>
              </a:spcBef>
              <a:spcAft>
                <a:spcPts val="0"/>
              </a:spcAft>
              <a:buClr>
                <a:schemeClr val="dk1"/>
              </a:buClr>
              <a:buSzPts val="900"/>
              <a:buFont typeface="Arial"/>
              <a:buNone/>
              <a:defRPr sz="900"/>
            </a:lvl7pPr>
            <a:lvl8pPr indent="-228600" lvl="7" marL="3657600" algn="l">
              <a:spcBef>
                <a:spcPts val="180"/>
              </a:spcBef>
              <a:spcAft>
                <a:spcPts val="0"/>
              </a:spcAft>
              <a:buClr>
                <a:schemeClr val="dk1"/>
              </a:buClr>
              <a:buSzPts val="900"/>
              <a:buFont typeface="Arial"/>
              <a:buNone/>
              <a:defRPr sz="900"/>
            </a:lvl8pPr>
            <a:lvl9pPr indent="-228600" lvl="8" marL="4114800" algn="l">
              <a:spcBef>
                <a:spcPts val="180"/>
              </a:spcBef>
              <a:spcAft>
                <a:spcPts val="0"/>
              </a:spcAft>
              <a:buClr>
                <a:schemeClr val="dk1"/>
              </a:buClr>
              <a:buSzPts val="900"/>
              <a:buFont typeface="Arial"/>
              <a:buNone/>
              <a:defRPr sz="9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5" name="Shape 95"/>
        <p:cNvGrpSpPr/>
        <p:nvPr/>
      </p:nvGrpSpPr>
      <p:grpSpPr>
        <a:xfrm>
          <a:off x="0" y="0"/>
          <a:ext cx="0" cy="0"/>
          <a:chOff x="0" y="0"/>
          <a:chExt cx="0" cy="0"/>
        </a:xfrm>
      </p:grpSpPr>
      <p:sp>
        <p:nvSpPr>
          <p:cNvPr id="96" name="Google Shape;96;p23"/>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3"/>
          <p:cNvSpPr txBox="1"/>
          <p:nvPr>
            <p:ph idx="1" type="body"/>
          </p:nvPr>
        </p:nvSpPr>
        <p:spPr>
          <a:xfrm rot="5400000">
            <a:off x="2743200" y="-1143000"/>
            <a:ext cx="3657600" cy="77724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8" name="Shape 98"/>
        <p:cNvGrpSpPr/>
        <p:nvPr/>
      </p:nvGrpSpPr>
      <p:grpSpPr>
        <a:xfrm>
          <a:off x="0" y="0"/>
          <a:ext cx="0" cy="0"/>
          <a:chOff x="0" y="0"/>
          <a:chExt cx="0" cy="0"/>
        </a:xfrm>
      </p:grpSpPr>
      <p:sp>
        <p:nvSpPr>
          <p:cNvPr id="99" name="Google Shape;99;p24"/>
          <p:cNvSpPr txBox="1"/>
          <p:nvPr>
            <p:ph type="title"/>
          </p:nvPr>
        </p:nvSpPr>
        <p:spPr>
          <a:xfrm rot="5400000">
            <a:off x="5495925" y="1304925"/>
            <a:ext cx="4514850" cy="20193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24"/>
          <p:cNvSpPr txBox="1"/>
          <p:nvPr>
            <p:ph idx="1" type="body"/>
          </p:nvPr>
        </p:nvSpPr>
        <p:spPr>
          <a:xfrm rot="5400000">
            <a:off x="1381125" y="-638175"/>
            <a:ext cx="4514850" cy="59055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0.xml"/><Relationship Id="rId10" Type="http://schemas.openxmlformats.org/officeDocument/2006/relationships/slideLayout" Target="../slideLayouts/slideLayout19.xml"/><Relationship Id="rId13" Type="http://schemas.openxmlformats.org/officeDocument/2006/relationships/slideLayout" Target="../slideLayouts/slideLayout22.xml"/><Relationship Id="rId12" Type="http://schemas.openxmlformats.org/officeDocument/2006/relationships/slideLayout" Target="../slideLayouts/slideLayout21.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2.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1.xml"/><Relationship Id="rId5" Type="http://schemas.openxmlformats.org/officeDocument/2006/relationships/slideLayout" Target="../slideLayouts/slideLayout14.xml"/><Relationship Id="rId6" Type="http://schemas.openxmlformats.org/officeDocument/2006/relationships/slideLayout" Target="../slideLayouts/slideLayout15.xml"/><Relationship Id="rId7" Type="http://schemas.openxmlformats.org/officeDocument/2006/relationships/slideLayout" Target="../slideLayouts/slideLayout16.xml"/><Relationship Id="rId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cxnSp>
        <p:nvCxnSpPr>
          <p:cNvPr id="51" name="Google Shape;51;p13"/>
          <p:cNvCxnSpPr/>
          <p:nvPr/>
        </p:nvCxnSpPr>
        <p:spPr>
          <a:xfrm>
            <a:off x="1812925" y="80963"/>
            <a:ext cx="0" cy="646510"/>
          </a:xfrm>
          <a:prstGeom prst="straightConnector1">
            <a:avLst/>
          </a:prstGeom>
          <a:noFill/>
          <a:ln cap="flat" cmpd="sng" w="9525">
            <a:solidFill>
              <a:schemeClr val="lt1"/>
            </a:solidFill>
            <a:prstDash val="solid"/>
            <a:round/>
            <a:headEnd len="med" w="med" type="none"/>
            <a:tailEnd len="med" w="med" type="none"/>
          </a:ln>
        </p:spPr>
      </p:cxnSp>
      <p:pic>
        <p:nvPicPr>
          <p:cNvPr descr="UOM-Rev3D_S_sm" id="52" name="Google Shape;52;p13"/>
          <p:cNvPicPr preferRelativeResize="0"/>
          <p:nvPr/>
        </p:nvPicPr>
        <p:blipFill rotWithShape="1">
          <a:blip r:embed="rId1">
            <a:alphaModFix/>
          </a:blip>
          <a:srcRect b="0" l="0" r="0" t="0"/>
          <a:stretch/>
        </p:blipFill>
        <p:spPr>
          <a:xfrm>
            <a:off x="533400" y="89297"/>
            <a:ext cx="645319" cy="653653"/>
          </a:xfrm>
          <a:prstGeom prst="rect">
            <a:avLst/>
          </a:prstGeom>
          <a:noFill/>
          <a:ln>
            <a:noFill/>
          </a:ln>
        </p:spPr>
      </p:pic>
      <p:sp>
        <p:nvSpPr>
          <p:cNvPr id="53" name="Google Shape;53;p13"/>
          <p:cNvSpPr/>
          <p:nvPr/>
        </p:nvSpPr>
        <p:spPr>
          <a:xfrm>
            <a:off x="0" y="0"/>
            <a:ext cx="9144000" cy="628650"/>
          </a:xfrm>
          <a:prstGeom prst="rect">
            <a:avLst/>
          </a:prstGeom>
          <a:solidFill>
            <a:srgbClr val="00336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cxnSp>
        <p:nvCxnSpPr>
          <p:cNvPr id="54" name="Google Shape;54;p13"/>
          <p:cNvCxnSpPr/>
          <p:nvPr/>
        </p:nvCxnSpPr>
        <p:spPr>
          <a:xfrm>
            <a:off x="2743200" y="80963"/>
            <a:ext cx="1588" cy="389335"/>
          </a:xfrm>
          <a:prstGeom prst="straightConnector1">
            <a:avLst/>
          </a:prstGeom>
          <a:noFill/>
          <a:ln cap="flat" cmpd="sng" w="9525">
            <a:solidFill>
              <a:schemeClr val="lt1"/>
            </a:solidFill>
            <a:prstDash val="solid"/>
            <a:round/>
            <a:headEnd len="med" w="med" type="none"/>
            <a:tailEnd len="med" w="med" type="none"/>
          </a:ln>
        </p:spPr>
      </p:cxnSp>
      <p:pic>
        <p:nvPicPr>
          <p:cNvPr descr="UOM-Rev3D_H_sm" id="55" name="Google Shape;55;p13"/>
          <p:cNvPicPr preferRelativeResize="0"/>
          <p:nvPr/>
        </p:nvPicPr>
        <p:blipFill rotWithShape="1">
          <a:blip r:embed="rId2">
            <a:alphaModFix/>
          </a:blip>
          <a:srcRect b="0" l="0" r="0" t="0"/>
          <a:stretch/>
        </p:blipFill>
        <p:spPr>
          <a:xfrm>
            <a:off x="152400" y="80963"/>
            <a:ext cx="1771650" cy="459581"/>
          </a:xfrm>
          <a:prstGeom prst="rect">
            <a:avLst/>
          </a:prstGeom>
          <a:noFill/>
          <a:ln>
            <a:noFill/>
          </a:ln>
        </p:spPr>
      </p:pic>
      <p:cxnSp>
        <p:nvCxnSpPr>
          <p:cNvPr id="56" name="Google Shape;56;p13"/>
          <p:cNvCxnSpPr/>
          <p:nvPr/>
        </p:nvCxnSpPr>
        <p:spPr>
          <a:xfrm>
            <a:off x="0" y="4800600"/>
            <a:ext cx="9144000" cy="0"/>
          </a:xfrm>
          <a:prstGeom prst="straightConnector1">
            <a:avLst/>
          </a:prstGeom>
          <a:noFill/>
          <a:ln cap="flat" cmpd="sng" w="9525">
            <a:solidFill>
              <a:srgbClr val="003368"/>
            </a:solidFill>
            <a:prstDash val="solid"/>
            <a:round/>
            <a:headEnd len="med" w="med" type="none"/>
            <a:tailEnd len="med" w="med" type="none"/>
          </a:ln>
        </p:spPr>
      </p:cxnSp>
      <p:sp>
        <p:nvSpPr>
          <p:cNvPr id="57" name="Google Shape;57;p13"/>
          <p:cNvSpPr/>
          <p:nvPr/>
        </p:nvSpPr>
        <p:spPr>
          <a:xfrm>
            <a:off x="0" y="628650"/>
            <a:ext cx="9144000" cy="57150"/>
          </a:xfrm>
          <a:prstGeom prst="rect">
            <a:avLst/>
          </a:prstGeom>
          <a:solidFill>
            <a:srgbClr val="759FB8"/>
          </a:solidFill>
          <a:ln>
            <a:noFill/>
          </a:ln>
          <a:effectLst>
            <a:outerShdw rotWithShape="0" algn="ctr">
              <a:srgbClr val="808080">
                <a:alpha val="4470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2400" u="none" cap="none" strike="noStrike">
              <a:solidFill>
                <a:schemeClr val="dk1"/>
              </a:solidFill>
              <a:latin typeface="Arial"/>
              <a:ea typeface="Arial"/>
              <a:cs typeface="Arial"/>
              <a:sym typeface="Arial"/>
            </a:endParaRPr>
          </a:p>
        </p:txBody>
      </p:sp>
      <p:sp>
        <p:nvSpPr>
          <p:cNvPr id="58" name="Google Shape;58;p13"/>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2000" u="none" cap="none" strike="noStrike">
                <a:solidFill>
                  <a:schemeClr val="lt1"/>
                </a:solidFill>
                <a:latin typeface="Arial"/>
                <a:ea typeface="Arial"/>
                <a:cs typeface="Arial"/>
                <a:sym typeface="Arial"/>
              </a:defRPr>
            </a:lvl1pPr>
            <a:lvl2pPr lvl="1" marR="0" rtl="0" algn="l">
              <a:spcBef>
                <a:spcPts val="0"/>
              </a:spcBef>
              <a:spcAft>
                <a:spcPts val="0"/>
              </a:spcAft>
              <a:buSzPts val="1400"/>
              <a:buNone/>
              <a:defRPr b="1" i="0" sz="2000" u="none" cap="none" strike="noStrike">
                <a:solidFill>
                  <a:schemeClr val="lt1"/>
                </a:solidFill>
                <a:latin typeface="Arial"/>
                <a:ea typeface="Arial"/>
                <a:cs typeface="Arial"/>
                <a:sym typeface="Arial"/>
              </a:defRPr>
            </a:lvl2pPr>
            <a:lvl3pPr lvl="2" marR="0" rtl="0" algn="l">
              <a:spcBef>
                <a:spcPts val="0"/>
              </a:spcBef>
              <a:spcAft>
                <a:spcPts val="0"/>
              </a:spcAft>
              <a:buSzPts val="1400"/>
              <a:buNone/>
              <a:defRPr b="1" i="0" sz="2000" u="none" cap="none" strike="noStrike">
                <a:solidFill>
                  <a:schemeClr val="lt1"/>
                </a:solidFill>
                <a:latin typeface="Arial"/>
                <a:ea typeface="Arial"/>
                <a:cs typeface="Arial"/>
                <a:sym typeface="Arial"/>
              </a:defRPr>
            </a:lvl3pPr>
            <a:lvl4pPr lvl="3" marR="0" rtl="0" algn="l">
              <a:spcBef>
                <a:spcPts val="0"/>
              </a:spcBef>
              <a:spcAft>
                <a:spcPts val="0"/>
              </a:spcAft>
              <a:buSzPts val="1400"/>
              <a:buNone/>
              <a:defRPr b="1" i="0" sz="2000" u="none" cap="none" strike="noStrike">
                <a:solidFill>
                  <a:schemeClr val="lt1"/>
                </a:solidFill>
                <a:latin typeface="Arial"/>
                <a:ea typeface="Arial"/>
                <a:cs typeface="Arial"/>
                <a:sym typeface="Arial"/>
              </a:defRPr>
            </a:lvl4pPr>
            <a:lvl5pPr lvl="4" marR="0" rtl="0" algn="l">
              <a:spcBef>
                <a:spcPts val="0"/>
              </a:spcBef>
              <a:spcAft>
                <a:spcPts val="0"/>
              </a:spcAft>
              <a:buSzPts val="1400"/>
              <a:buNone/>
              <a:defRPr b="1" i="0" sz="2000" u="none" cap="none" strike="noStrike">
                <a:solidFill>
                  <a:schemeClr val="lt1"/>
                </a:solidFill>
                <a:latin typeface="Arial"/>
                <a:ea typeface="Arial"/>
                <a:cs typeface="Arial"/>
                <a:sym typeface="Arial"/>
              </a:defRPr>
            </a:lvl5pPr>
            <a:lvl6pPr lvl="5" marR="0" rtl="0" algn="l">
              <a:spcBef>
                <a:spcPts val="0"/>
              </a:spcBef>
              <a:spcAft>
                <a:spcPts val="0"/>
              </a:spcAft>
              <a:buSzPts val="1400"/>
              <a:buNone/>
              <a:defRPr b="1" i="0" sz="2000" u="none" cap="none" strike="noStrike">
                <a:solidFill>
                  <a:schemeClr val="lt1"/>
                </a:solidFill>
                <a:latin typeface="Arial"/>
                <a:ea typeface="Arial"/>
                <a:cs typeface="Arial"/>
                <a:sym typeface="Arial"/>
              </a:defRPr>
            </a:lvl6pPr>
            <a:lvl7pPr lvl="6" marR="0" rtl="0" algn="l">
              <a:spcBef>
                <a:spcPts val="0"/>
              </a:spcBef>
              <a:spcAft>
                <a:spcPts val="0"/>
              </a:spcAft>
              <a:buSzPts val="1400"/>
              <a:buNone/>
              <a:defRPr b="1" i="0" sz="2000" u="none" cap="none" strike="noStrike">
                <a:solidFill>
                  <a:schemeClr val="lt1"/>
                </a:solidFill>
                <a:latin typeface="Arial"/>
                <a:ea typeface="Arial"/>
                <a:cs typeface="Arial"/>
                <a:sym typeface="Arial"/>
              </a:defRPr>
            </a:lvl7pPr>
            <a:lvl8pPr lvl="7" marR="0" rtl="0" algn="l">
              <a:spcBef>
                <a:spcPts val="0"/>
              </a:spcBef>
              <a:spcAft>
                <a:spcPts val="0"/>
              </a:spcAft>
              <a:buSzPts val="1400"/>
              <a:buNone/>
              <a:defRPr b="1" i="0" sz="2000" u="none" cap="none" strike="noStrike">
                <a:solidFill>
                  <a:schemeClr val="lt1"/>
                </a:solidFill>
                <a:latin typeface="Arial"/>
                <a:ea typeface="Arial"/>
                <a:cs typeface="Arial"/>
                <a:sym typeface="Arial"/>
              </a:defRPr>
            </a:lvl8pPr>
            <a:lvl9pPr lvl="8" marR="0" rtl="0" algn="l">
              <a:spcBef>
                <a:spcPts val="0"/>
              </a:spcBef>
              <a:spcAft>
                <a:spcPts val="0"/>
              </a:spcAft>
              <a:buSzPts val="1400"/>
              <a:buNone/>
              <a:defRPr b="1" i="0" sz="2000" u="none" cap="none" strike="noStrike">
                <a:solidFill>
                  <a:schemeClr val="lt1"/>
                </a:solidFill>
                <a:latin typeface="Arial"/>
                <a:ea typeface="Arial"/>
                <a:cs typeface="Arial"/>
                <a:sym typeface="Arial"/>
              </a:defRPr>
            </a:lvl9pPr>
          </a:lstStyle>
          <a:p/>
        </p:txBody>
      </p:sp>
      <p:sp>
        <p:nvSpPr>
          <p:cNvPr id="59" name="Google Shape;59;p13"/>
          <p:cNvSpPr txBox="1"/>
          <p:nvPr>
            <p:ph idx="1" type="body"/>
          </p:nvPr>
        </p:nvSpPr>
        <p:spPr>
          <a:xfrm>
            <a:off x="685800" y="914400"/>
            <a:ext cx="7772400" cy="3657600"/>
          </a:xfrm>
          <a:prstGeom prst="rect">
            <a:avLst/>
          </a:prstGeom>
          <a:noFill/>
          <a:ln>
            <a:noFill/>
          </a:ln>
        </p:spPr>
        <p:txBody>
          <a:bodyPr anchorCtr="0" anchor="t" bIns="45700" lIns="91425" spcFirstLastPara="1" rIns="91425" wrap="square" tIns="45700">
            <a:no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Arial"/>
                <a:ea typeface="Arial"/>
                <a:cs typeface="Arial"/>
                <a:sym typeface="Arial"/>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3.jp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1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2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pic>
        <p:nvPicPr>
          <p:cNvPr descr="5011_PPT_BG_EndPage" id="106" name="Google Shape;106;p25"/>
          <p:cNvPicPr preferRelativeResize="0"/>
          <p:nvPr/>
        </p:nvPicPr>
        <p:blipFill rotWithShape="1">
          <a:blip r:embed="rId3">
            <a:alphaModFix/>
          </a:blip>
          <a:srcRect b="0" l="0" r="0" t="0"/>
          <a:stretch/>
        </p:blipFill>
        <p:spPr>
          <a:xfrm>
            <a:off x="0" y="0"/>
            <a:ext cx="9144000" cy="5144701"/>
          </a:xfrm>
          <a:prstGeom prst="rect">
            <a:avLst/>
          </a:prstGeom>
          <a:noFill/>
          <a:ln>
            <a:noFill/>
          </a:ln>
        </p:spPr>
      </p:pic>
      <p:pic>
        <p:nvPicPr>
          <p:cNvPr descr="UOM-Rev3D_S_sm" id="107" name="Google Shape;107;p25"/>
          <p:cNvPicPr preferRelativeResize="0"/>
          <p:nvPr/>
        </p:nvPicPr>
        <p:blipFill rotWithShape="1">
          <a:blip r:embed="rId4">
            <a:alphaModFix/>
          </a:blip>
          <a:srcRect b="0" l="0" r="0" t="0"/>
          <a:stretch/>
        </p:blipFill>
        <p:spPr>
          <a:xfrm>
            <a:off x="1461671" y="1294538"/>
            <a:ext cx="931151" cy="942624"/>
          </a:xfrm>
          <a:prstGeom prst="rect">
            <a:avLst/>
          </a:prstGeom>
          <a:noFill/>
          <a:ln>
            <a:noFill/>
          </a:ln>
        </p:spPr>
      </p:pic>
      <p:sp>
        <p:nvSpPr>
          <p:cNvPr id="108" name="Google Shape;108;p25"/>
          <p:cNvSpPr txBox="1"/>
          <p:nvPr/>
        </p:nvSpPr>
        <p:spPr>
          <a:xfrm>
            <a:off x="2629125" y="1211750"/>
            <a:ext cx="55695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2000">
                <a:solidFill>
                  <a:schemeClr val="lt1"/>
                </a:solidFill>
              </a:rPr>
              <a:t>RELATIONSHIP BETWEEN </a:t>
            </a:r>
            <a:endParaRPr b="1" sz="2000">
              <a:solidFill>
                <a:schemeClr val="lt1"/>
              </a:solidFill>
            </a:endParaRPr>
          </a:p>
          <a:p>
            <a:pPr indent="0" lvl="0" marL="0" rtl="0" algn="l">
              <a:spcBef>
                <a:spcPts val="0"/>
              </a:spcBef>
              <a:spcAft>
                <a:spcPts val="0"/>
              </a:spcAft>
              <a:buNone/>
            </a:pPr>
            <a:r>
              <a:rPr b="1" lang="zh-CN" sz="2000">
                <a:solidFill>
                  <a:schemeClr val="lt1"/>
                </a:solidFill>
              </a:rPr>
              <a:t>CLIMATE CHANGE AND </a:t>
            </a:r>
            <a:endParaRPr b="1" sz="2000">
              <a:solidFill>
                <a:schemeClr val="lt1"/>
              </a:solidFill>
            </a:endParaRPr>
          </a:p>
          <a:p>
            <a:pPr indent="0" lvl="0" marL="0" rtl="0" algn="l">
              <a:spcBef>
                <a:spcPts val="0"/>
              </a:spcBef>
              <a:spcAft>
                <a:spcPts val="0"/>
              </a:spcAft>
              <a:buNone/>
            </a:pPr>
            <a:r>
              <a:rPr b="1" lang="zh-CN" sz="2000">
                <a:solidFill>
                  <a:schemeClr val="lt1"/>
                </a:solidFill>
              </a:rPr>
              <a:t>CORPORATE FINANCIAL PERFORMANCE</a:t>
            </a:r>
            <a:endParaRPr b="1" sz="2000">
              <a:solidFill>
                <a:schemeClr val="lt1"/>
              </a:solidFill>
            </a:endParaRPr>
          </a:p>
        </p:txBody>
      </p:sp>
      <p:cxnSp>
        <p:nvCxnSpPr>
          <p:cNvPr id="109" name="Google Shape;109;p25"/>
          <p:cNvCxnSpPr/>
          <p:nvPr/>
        </p:nvCxnSpPr>
        <p:spPr>
          <a:xfrm>
            <a:off x="2510975" y="1230200"/>
            <a:ext cx="0" cy="1071300"/>
          </a:xfrm>
          <a:prstGeom prst="straightConnector1">
            <a:avLst/>
          </a:prstGeom>
          <a:noFill/>
          <a:ln cap="flat" cmpd="sng" w="28575">
            <a:solidFill>
              <a:schemeClr val="lt1"/>
            </a:solidFill>
            <a:prstDash val="solid"/>
            <a:round/>
            <a:headEnd len="med" w="med" type="none"/>
            <a:tailEnd len="med" w="med" type="none"/>
          </a:ln>
        </p:spPr>
      </p:cxnSp>
      <p:sp>
        <p:nvSpPr>
          <p:cNvPr id="110" name="Google Shape;110;p25"/>
          <p:cNvSpPr txBox="1"/>
          <p:nvPr/>
        </p:nvSpPr>
        <p:spPr>
          <a:xfrm>
            <a:off x="1461675" y="2823550"/>
            <a:ext cx="55095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zh-CN" sz="1800">
                <a:solidFill>
                  <a:schemeClr val="lt1"/>
                </a:solidFill>
              </a:rPr>
              <a:t>The </a:t>
            </a:r>
            <a:r>
              <a:rPr b="1" lang="zh-CN" sz="1800">
                <a:solidFill>
                  <a:schemeClr val="lt1"/>
                </a:solidFill>
              </a:rPr>
              <a:t>University of Melbourne</a:t>
            </a:r>
            <a:endParaRPr b="1" sz="1800">
              <a:solidFill>
                <a:schemeClr val="lt1"/>
              </a:solidFill>
            </a:endParaRPr>
          </a:p>
          <a:p>
            <a:pPr indent="0" lvl="0" marL="0" rtl="0" algn="l">
              <a:spcBef>
                <a:spcPts val="0"/>
              </a:spcBef>
              <a:spcAft>
                <a:spcPts val="0"/>
              </a:spcAft>
              <a:buNone/>
            </a:pPr>
            <a:r>
              <a:rPr b="1" lang="zh-CN" sz="1800">
                <a:solidFill>
                  <a:schemeClr val="lt1"/>
                </a:solidFill>
              </a:rPr>
              <a:t>Group 22</a:t>
            </a:r>
            <a:endParaRPr b="1" sz="1800">
              <a:solidFill>
                <a:schemeClr val="lt1"/>
              </a:solidFill>
            </a:endParaRPr>
          </a:p>
          <a:p>
            <a:pPr indent="0" lvl="0" marL="0" rtl="0" algn="l">
              <a:spcBef>
                <a:spcPts val="0"/>
              </a:spcBef>
              <a:spcAft>
                <a:spcPts val="0"/>
              </a:spcAft>
              <a:buNone/>
            </a:pPr>
            <a:r>
              <a:t/>
            </a:r>
            <a:endParaRPr/>
          </a:p>
        </p:txBody>
      </p:sp>
      <p:sp>
        <p:nvSpPr>
          <p:cNvPr id="111" name="Google Shape;111;p25"/>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cxnSp>
        <p:nvCxnSpPr>
          <p:cNvPr id="112" name="Google Shape;112;p25"/>
          <p:cNvCxnSpPr/>
          <p:nvPr/>
        </p:nvCxnSpPr>
        <p:spPr>
          <a:xfrm flipH="1" rot="10800000">
            <a:off x="1466475" y="2566950"/>
            <a:ext cx="5499900" cy="9600"/>
          </a:xfrm>
          <a:prstGeom prst="straightConnector1">
            <a:avLst/>
          </a:prstGeom>
          <a:noFill/>
          <a:ln cap="flat" cmpd="sng" w="28575">
            <a:solidFill>
              <a:schemeClr val="lt1"/>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4"/>
          <p:cNvSpPr txBox="1"/>
          <p:nvPr>
            <p:ph type="title"/>
          </p:nvPr>
        </p:nvSpPr>
        <p:spPr>
          <a:xfrm>
            <a:off x="2971800" y="57150"/>
            <a:ext cx="5791200" cy="51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Challenges</a:t>
            </a:r>
            <a:endParaRPr/>
          </a:p>
        </p:txBody>
      </p:sp>
      <p:sp>
        <p:nvSpPr>
          <p:cNvPr id="213" name="Google Shape;213;p34"/>
          <p:cNvSpPr txBox="1"/>
          <p:nvPr>
            <p:ph idx="1" type="body"/>
          </p:nvPr>
        </p:nvSpPr>
        <p:spPr>
          <a:xfrm>
            <a:off x="685800" y="1001700"/>
            <a:ext cx="7772400" cy="3553500"/>
          </a:xfrm>
          <a:prstGeom prst="rect">
            <a:avLst/>
          </a:prstGeom>
          <a:noFill/>
          <a:ln>
            <a:noFill/>
          </a:ln>
        </p:spPr>
        <p:txBody>
          <a:bodyPr anchorCtr="0" anchor="t" bIns="45700" lIns="91425" spcFirstLastPara="1" rIns="91425" wrap="square" tIns="45700">
            <a:noAutofit/>
          </a:bodyPr>
          <a:lstStyle/>
          <a:p>
            <a:pPr indent="-342900" lvl="0" marL="342900" rtl="0" algn="l">
              <a:lnSpc>
                <a:spcPct val="115000"/>
              </a:lnSpc>
              <a:spcBef>
                <a:spcPts val="240"/>
              </a:spcBef>
              <a:spcAft>
                <a:spcPts val="0"/>
              </a:spcAft>
              <a:buClr>
                <a:schemeClr val="dk1"/>
              </a:buClr>
              <a:buSzPts val="2400"/>
              <a:buFont typeface="Arial"/>
              <a:buChar char="●"/>
            </a:pPr>
            <a:r>
              <a:rPr lang="zh-CN" sz="2400"/>
              <a:t>Data</a:t>
            </a:r>
            <a:endParaRPr sz="2400"/>
          </a:p>
          <a:p>
            <a:pPr indent="-285750" lvl="1" marL="742950" rtl="0" algn="l">
              <a:lnSpc>
                <a:spcPct val="115000"/>
              </a:lnSpc>
              <a:spcBef>
                <a:spcPts val="240"/>
              </a:spcBef>
              <a:spcAft>
                <a:spcPts val="0"/>
              </a:spcAft>
              <a:buSzPts val="1800"/>
              <a:buChar char="○"/>
            </a:pPr>
            <a:r>
              <a:rPr lang="zh-CN" sz="1800"/>
              <a:t>Data Security</a:t>
            </a:r>
            <a:endParaRPr sz="1800"/>
          </a:p>
          <a:p>
            <a:pPr indent="-285750" lvl="1" marL="742950" rtl="0" algn="l">
              <a:lnSpc>
                <a:spcPct val="115000"/>
              </a:lnSpc>
              <a:spcBef>
                <a:spcPts val="240"/>
              </a:spcBef>
              <a:spcAft>
                <a:spcPts val="0"/>
              </a:spcAft>
              <a:buSzPts val="1800"/>
              <a:buChar char="○"/>
            </a:pPr>
            <a:r>
              <a:rPr lang="zh-CN" sz="1800"/>
              <a:t>Limited Data Points</a:t>
            </a:r>
            <a:endParaRPr sz="1800"/>
          </a:p>
          <a:p>
            <a:pPr indent="-285750" lvl="1" marL="742950" rtl="0" algn="l">
              <a:lnSpc>
                <a:spcPct val="115000"/>
              </a:lnSpc>
              <a:spcBef>
                <a:spcPts val="240"/>
              </a:spcBef>
              <a:spcAft>
                <a:spcPts val="0"/>
              </a:spcAft>
              <a:buSzPts val="1800"/>
              <a:buChar char="○"/>
            </a:pPr>
            <a:r>
              <a:rPr lang="zh-CN" sz="1800"/>
              <a:t>Data Cleaning</a:t>
            </a:r>
            <a:endParaRPr sz="1800"/>
          </a:p>
          <a:p>
            <a:pPr indent="-285750" lvl="1" marL="742950" rtl="0" algn="l">
              <a:lnSpc>
                <a:spcPct val="115000"/>
              </a:lnSpc>
              <a:spcBef>
                <a:spcPts val="240"/>
              </a:spcBef>
              <a:spcAft>
                <a:spcPts val="0"/>
              </a:spcAft>
              <a:buSzPts val="1800"/>
              <a:buChar char="○"/>
            </a:pPr>
            <a:r>
              <a:rPr lang="zh-CN" sz="1800"/>
              <a:t>Joining datasets</a:t>
            </a:r>
            <a:endParaRPr sz="1800"/>
          </a:p>
          <a:p>
            <a:pPr indent="-381000" lvl="0" marL="342900" rtl="0" algn="l">
              <a:lnSpc>
                <a:spcPct val="115000"/>
              </a:lnSpc>
              <a:spcBef>
                <a:spcPts val="240"/>
              </a:spcBef>
              <a:spcAft>
                <a:spcPts val="0"/>
              </a:spcAft>
              <a:buSzPts val="2400"/>
              <a:buChar char="●"/>
            </a:pPr>
            <a:r>
              <a:rPr lang="zh-CN" sz="2400"/>
              <a:t>Model</a:t>
            </a:r>
            <a:endParaRPr sz="2400"/>
          </a:p>
          <a:p>
            <a:pPr indent="-285750" lvl="1" marL="742950" rtl="0" algn="l">
              <a:lnSpc>
                <a:spcPct val="115000"/>
              </a:lnSpc>
              <a:spcBef>
                <a:spcPts val="240"/>
              </a:spcBef>
              <a:spcAft>
                <a:spcPts val="0"/>
              </a:spcAft>
              <a:buSzPts val="1800"/>
              <a:buChar char="○"/>
            </a:pPr>
            <a:r>
              <a:rPr lang="zh-CN" sz="1800"/>
              <a:t>Statistical Model Selection</a:t>
            </a:r>
            <a:endParaRPr sz="1800"/>
          </a:p>
          <a:p>
            <a:pPr indent="-285750" lvl="1" marL="742950" rtl="0" algn="l">
              <a:lnSpc>
                <a:spcPct val="115000"/>
              </a:lnSpc>
              <a:spcBef>
                <a:spcPts val="240"/>
              </a:spcBef>
              <a:spcAft>
                <a:spcPts val="0"/>
              </a:spcAft>
              <a:buSzPts val="1800"/>
              <a:buChar char="○"/>
            </a:pPr>
            <a:r>
              <a:rPr lang="zh-CN" sz="1800"/>
              <a:t>Predictors Dimension Reduction</a:t>
            </a:r>
            <a:endParaRPr sz="1800"/>
          </a:p>
          <a:p>
            <a:pPr indent="-285750" lvl="1" marL="742950" rtl="0" algn="l">
              <a:lnSpc>
                <a:spcPct val="115000"/>
              </a:lnSpc>
              <a:spcBef>
                <a:spcPts val="240"/>
              </a:spcBef>
              <a:spcAft>
                <a:spcPts val="0"/>
              </a:spcAft>
              <a:buSzPts val="1800"/>
              <a:buChar char="○"/>
            </a:pPr>
            <a:r>
              <a:rPr lang="zh-CN" sz="1800"/>
              <a:t>Lack of </a:t>
            </a:r>
            <a:r>
              <a:rPr lang="zh-CN" sz="1800"/>
              <a:t>P</a:t>
            </a:r>
            <a:r>
              <a:rPr lang="zh-CN" sz="1800"/>
              <a:t>revious Work Investigating this Relationship</a:t>
            </a:r>
            <a:endParaRPr sz="1800"/>
          </a:p>
          <a:p>
            <a:pPr indent="-285750" lvl="1" marL="742950" rtl="0" algn="l">
              <a:lnSpc>
                <a:spcPct val="115000"/>
              </a:lnSpc>
              <a:spcBef>
                <a:spcPts val="240"/>
              </a:spcBef>
              <a:spcAft>
                <a:spcPts val="0"/>
              </a:spcAft>
              <a:buSzPts val="1800"/>
              <a:buChar char="○"/>
            </a:pPr>
            <a:r>
              <a:rPr lang="zh-CN" sz="1800"/>
              <a:t>Hypothesis Testing</a:t>
            </a:r>
            <a:endParaRPr sz="1800"/>
          </a:p>
        </p:txBody>
      </p:sp>
      <p:sp>
        <p:nvSpPr>
          <p:cNvPr id="214" name="Google Shape;214;p34"/>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220" name="Google Shape;220;p35"/>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221" name="Google Shape;221;p35"/>
          <p:cNvSpPr txBox="1"/>
          <p:nvPr/>
        </p:nvSpPr>
        <p:spPr>
          <a:xfrm>
            <a:off x="685800" y="1071275"/>
            <a:ext cx="60480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60"/>
              </a:spcBef>
              <a:spcAft>
                <a:spcPts val="0"/>
              </a:spcAft>
              <a:buNone/>
            </a:pPr>
            <a:r>
              <a:rPr b="1" lang="zh-CN" sz="3000">
                <a:solidFill>
                  <a:schemeClr val="lt1"/>
                </a:solidFill>
              </a:rPr>
              <a:t>DATASET DISCUSSION</a:t>
            </a:r>
            <a:endParaRPr b="1" sz="3000">
              <a:solidFill>
                <a:schemeClr val="lt1"/>
              </a:solidFill>
            </a:endParaRPr>
          </a:p>
          <a:p>
            <a:pPr indent="-342900" lvl="0" marL="809999" rtl="0" algn="l">
              <a:lnSpc>
                <a:spcPct val="150000"/>
              </a:lnSpc>
              <a:spcBef>
                <a:spcPts val="360"/>
              </a:spcBef>
              <a:spcAft>
                <a:spcPts val="0"/>
              </a:spcAft>
              <a:buClr>
                <a:schemeClr val="lt1"/>
              </a:buClr>
              <a:buSzPts val="1800"/>
              <a:buChar char="●"/>
            </a:pPr>
            <a:r>
              <a:rPr b="1" lang="zh-CN" sz="1800">
                <a:solidFill>
                  <a:schemeClr val="lt1"/>
                </a:solidFill>
              </a:rPr>
              <a:t>Financial Datasets</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Climate Datasets</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Joining Datasets</a:t>
            </a:r>
            <a:endParaRPr b="1" sz="1800">
              <a:solidFill>
                <a:schemeClr val="lt1"/>
              </a:solidFill>
            </a:endParaRPr>
          </a:p>
        </p:txBody>
      </p:sp>
      <p:sp>
        <p:nvSpPr>
          <p:cNvPr id="222" name="Google Shape;222;p35"/>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Financial </a:t>
            </a:r>
            <a:r>
              <a:rPr lang="zh-CN"/>
              <a:t>Data Collection</a:t>
            </a:r>
            <a:endParaRPr/>
          </a:p>
        </p:txBody>
      </p:sp>
      <p:sp>
        <p:nvSpPr>
          <p:cNvPr id="228" name="Google Shape;228;p36"/>
          <p:cNvSpPr txBox="1"/>
          <p:nvPr>
            <p:ph idx="1" type="body"/>
          </p:nvPr>
        </p:nvSpPr>
        <p:spPr>
          <a:xfrm>
            <a:off x="549625" y="1065350"/>
            <a:ext cx="7724100" cy="34302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480"/>
              </a:spcBef>
              <a:spcAft>
                <a:spcPts val="0"/>
              </a:spcAft>
              <a:buSzPts val="1800"/>
              <a:buChar char="●"/>
            </a:pPr>
            <a:r>
              <a:rPr lang="zh-CN" sz="1800"/>
              <a:t>Issues from Semester 1: </a:t>
            </a:r>
            <a:endParaRPr sz="1800"/>
          </a:p>
          <a:p>
            <a:pPr indent="-342900" lvl="0" marL="914400" rtl="0" algn="l">
              <a:lnSpc>
                <a:spcPct val="115000"/>
              </a:lnSpc>
              <a:spcBef>
                <a:spcPts val="0"/>
              </a:spcBef>
              <a:spcAft>
                <a:spcPts val="0"/>
              </a:spcAft>
              <a:buSzPts val="1800"/>
              <a:buChar char="○"/>
            </a:pPr>
            <a:r>
              <a:rPr lang="zh-CN" sz="1800"/>
              <a:t>Data quality from Yahoo Finance </a:t>
            </a:r>
            <a:endParaRPr sz="1800"/>
          </a:p>
          <a:p>
            <a:pPr indent="-342900" lvl="0" marL="914400" rtl="0" algn="l">
              <a:lnSpc>
                <a:spcPct val="115000"/>
              </a:lnSpc>
              <a:spcBef>
                <a:spcPts val="0"/>
              </a:spcBef>
              <a:spcAft>
                <a:spcPts val="0"/>
              </a:spcAft>
              <a:buSzPts val="1800"/>
              <a:buChar char="○"/>
            </a:pPr>
            <a:r>
              <a:rPr lang="zh-CN" sz="1800"/>
              <a:t>Messy agriculture industry divide</a:t>
            </a:r>
            <a:endParaRPr sz="1800"/>
          </a:p>
          <a:p>
            <a:pPr indent="-342900" lvl="0" marL="457200" rtl="0" algn="l">
              <a:lnSpc>
                <a:spcPct val="115000"/>
              </a:lnSpc>
              <a:spcBef>
                <a:spcPts val="0"/>
              </a:spcBef>
              <a:spcAft>
                <a:spcPts val="0"/>
              </a:spcAft>
              <a:buSzPts val="1800"/>
              <a:buChar char="●"/>
            </a:pPr>
            <a:r>
              <a:rPr lang="zh-CN" sz="1800"/>
              <a:t>Solutions: </a:t>
            </a:r>
            <a:endParaRPr sz="1800"/>
          </a:p>
          <a:p>
            <a:pPr indent="-342900" lvl="0" marL="914400" rtl="0" algn="l">
              <a:lnSpc>
                <a:spcPct val="115000"/>
              </a:lnSpc>
              <a:spcBef>
                <a:spcPts val="0"/>
              </a:spcBef>
              <a:spcAft>
                <a:spcPts val="0"/>
              </a:spcAft>
              <a:buSzPts val="1800"/>
              <a:buChar char="○"/>
            </a:pPr>
            <a:r>
              <a:rPr lang="zh-CN" sz="1800"/>
              <a:t>Data acquisition through XBRL API from U.S. Securities and Exchange Commission (SEC) Website</a:t>
            </a:r>
            <a:endParaRPr sz="1800"/>
          </a:p>
          <a:p>
            <a:pPr indent="-342900" lvl="0" marL="914400" rtl="0" algn="l">
              <a:lnSpc>
                <a:spcPct val="115000"/>
              </a:lnSpc>
              <a:spcBef>
                <a:spcPts val="0"/>
              </a:spcBef>
              <a:spcAft>
                <a:spcPts val="0"/>
              </a:spcAft>
              <a:buSzPts val="1800"/>
              <a:buChar char="○"/>
            </a:pPr>
            <a:r>
              <a:rPr lang="zh-CN" sz="1800"/>
              <a:t>Standard Industrial Classification (SIC) Code</a:t>
            </a:r>
            <a:endParaRPr sz="1800"/>
          </a:p>
          <a:p>
            <a:pPr indent="457200" lvl="0" marL="0" rtl="0" algn="l">
              <a:spcBef>
                <a:spcPts val="480"/>
              </a:spcBef>
              <a:spcAft>
                <a:spcPts val="0"/>
              </a:spcAft>
              <a:buNone/>
            </a:pPr>
            <a:r>
              <a:t/>
            </a:r>
            <a:endParaRPr sz="1800"/>
          </a:p>
        </p:txBody>
      </p:sp>
      <p:sp>
        <p:nvSpPr>
          <p:cNvPr id="229" name="Google Shape;229;p36"/>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7"/>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Financial Data Collection</a:t>
            </a:r>
            <a:endParaRPr/>
          </a:p>
        </p:txBody>
      </p:sp>
      <p:sp>
        <p:nvSpPr>
          <p:cNvPr id="235" name="Google Shape;235;p37"/>
          <p:cNvSpPr txBox="1"/>
          <p:nvPr>
            <p:ph idx="1" type="body"/>
          </p:nvPr>
        </p:nvSpPr>
        <p:spPr>
          <a:xfrm>
            <a:off x="542850" y="1068875"/>
            <a:ext cx="7740600" cy="3531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480"/>
              </a:spcBef>
              <a:spcAft>
                <a:spcPts val="0"/>
              </a:spcAft>
              <a:buSzPts val="1800"/>
              <a:buChar char="●"/>
            </a:pPr>
            <a:r>
              <a:rPr lang="zh-CN" sz="1800"/>
              <a:t>Issues from SEC website: </a:t>
            </a:r>
            <a:endParaRPr sz="1800"/>
          </a:p>
          <a:p>
            <a:pPr indent="-342900" lvl="1" marL="914400" rtl="0" algn="l">
              <a:lnSpc>
                <a:spcPct val="115000"/>
              </a:lnSpc>
              <a:spcBef>
                <a:spcPts val="0"/>
              </a:spcBef>
              <a:spcAft>
                <a:spcPts val="0"/>
              </a:spcAft>
              <a:buSzPts val="1800"/>
              <a:buChar char="○"/>
            </a:pPr>
            <a:r>
              <a:rPr lang="zh-CN" sz="1800"/>
              <a:t>Limited returned value from XBRL API</a:t>
            </a:r>
            <a:endParaRPr sz="1800"/>
          </a:p>
          <a:p>
            <a:pPr indent="-342900" lvl="1" marL="914400" rtl="0" algn="l">
              <a:lnSpc>
                <a:spcPct val="115000"/>
              </a:lnSpc>
              <a:spcBef>
                <a:spcPts val="0"/>
              </a:spcBef>
              <a:spcAft>
                <a:spcPts val="0"/>
              </a:spcAft>
              <a:buSzPts val="1800"/>
              <a:buChar char="○"/>
            </a:pPr>
            <a:r>
              <a:rPr lang="zh-CN" sz="1800"/>
              <a:t>Limited API valid companies</a:t>
            </a:r>
            <a:endParaRPr sz="1800"/>
          </a:p>
          <a:p>
            <a:pPr indent="-342900" lvl="0" marL="457200" rtl="0" algn="l">
              <a:lnSpc>
                <a:spcPct val="115000"/>
              </a:lnSpc>
              <a:spcBef>
                <a:spcPts val="0"/>
              </a:spcBef>
              <a:spcAft>
                <a:spcPts val="0"/>
              </a:spcAft>
              <a:buSzPts val="1800"/>
              <a:buChar char="●"/>
            </a:pPr>
            <a:r>
              <a:rPr lang="zh-CN" sz="1800"/>
              <a:t>Solutions: </a:t>
            </a:r>
            <a:endParaRPr sz="1800"/>
          </a:p>
          <a:p>
            <a:pPr indent="-342900" lvl="1" marL="914400" rtl="0" algn="l">
              <a:lnSpc>
                <a:spcPct val="115000"/>
              </a:lnSpc>
              <a:spcBef>
                <a:spcPts val="0"/>
              </a:spcBef>
              <a:spcAft>
                <a:spcPts val="0"/>
              </a:spcAft>
              <a:buSzPts val="1800"/>
              <a:buChar char="○"/>
            </a:pPr>
            <a:r>
              <a:rPr lang="zh-CN" sz="1800"/>
              <a:t>Manually collect Financial Data from SEC website</a:t>
            </a:r>
            <a:endParaRPr sz="1800"/>
          </a:p>
          <a:p>
            <a:pPr indent="-342900" lvl="1" marL="914400" rtl="0" algn="l">
              <a:lnSpc>
                <a:spcPct val="115000"/>
              </a:lnSpc>
              <a:spcBef>
                <a:spcPts val="0"/>
              </a:spcBef>
              <a:spcAft>
                <a:spcPts val="0"/>
              </a:spcAft>
              <a:buSzPts val="1800"/>
              <a:buChar char="○"/>
            </a:pPr>
            <a:r>
              <a:rPr lang="zh-CN" sz="1800"/>
              <a:t>Combine of Sub-Industries (totally 23 valid companies):</a:t>
            </a:r>
            <a:endParaRPr sz="1800"/>
          </a:p>
          <a:p>
            <a:pPr indent="-342900" lvl="2" marL="1371600" rtl="0" algn="l">
              <a:lnSpc>
                <a:spcPct val="115000"/>
              </a:lnSpc>
              <a:spcBef>
                <a:spcPts val="0"/>
              </a:spcBef>
              <a:spcAft>
                <a:spcPts val="0"/>
              </a:spcAft>
              <a:buSzPts val="1800"/>
              <a:buChar char="■"/>
            </a:pPr>
            <a:r>
              <a:rPr lang="zh-CN" sz="1800"/>
              <a:t>Agricultual production</a:t>
            </a:r>
            <a:endParaRPr sz="1800"/>
          </a:p>
          <a:p>
            <a:pPr indent="-342900" lvl="2" marL="1371600" rtl="0" algn="l">
              <a:lnSpc>
                <a:spcPct val="115000"/>
              </a:lnSpc>
              <a:spcBef>
                <a:spcPts val="0"/>
              </a:spcBef>
              <a:spcAft>
                <a:spcPts val="0"/>
              </a:spcAft>
              <a:buSzPts val="1800"/>
              <a:buChar char="■"/>
            </a:pPr>
            <a:r>
              <a:rPr lang="zh-CN" sz="1800"/>
              <a:t>agricultural livestock</a:t>
            </a:r>
            <a:endParaRPr sz="1800"/>
          </a:p>
          <a:p>
            <a:pPr indent="-342900" lvl="2" marL="1371600" rtl="0" algn="l">
              <a:lnSpc>
                <a:spcPct val="115000"/>
              </a:lnSpc>
              <a:spcBef>
                <a:spcPts val="0"/>
              </a:spcBef>
              <a:spcAft>
                <a:spcPts val="0"/>
              </a:spcAft>
              <a:buSzPts val="1800"/>
              <a:buChar char="■"/>
            </a:pPr>
            <a:r>
              <a:rPr lang="zh-CN" sz="1800"/>
              <a:t>Agricultural service</a:t>
            </a:r>
            <a:endParaRPr sz="1800"/>
          </a:p>
          <a:p>
            <a:pPr indent="-342900" lvl="2" marL="1371600" rtl="0" algn="l">
              <a:lnSpc>
                <a:spcPct val="115000"/>
              </a:lnSpc>
              <a:spcBef>
                <a:spcPts val="0"/>
              </a:spcBef>
              <a:spcAft>
                <a:spcPts val="0"/>
              </a:spcAft>
              <a:buSzPts val="1800"/>
              <a:buChar char="■"/>
            </a:pPr>
            <a:r>
              <a:rPr lang="zh-CN" sz="1800"/>
              <a:t>agricultural chemicals</a:t>
            </a:r>
            <a:endParaRPr sz="1800"/>
          </a:p>
        </p:txBody>
      </p:sp>
      <p:sp>
        <p:nvSpPr>
          <p:cNvPr id="236" name="Google Shape;236;p37"/>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8"/>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rPr lang="zh-CN"/>
              <a:t>Financial Ratios Selection</a:t>
            </a:r>
            <a:endParaRPr/>
          </a:p>
        </p:txBody>
      </p:sp>
      <p:sp>
        <p:nvSpPr>
          <p:cNvPr id="243" name="Google Shape;243;p38"/>
          <p:cNvSpPr txBox="1"/>
          <p:nvPr>
            <p:ph idx="1" type="body"/>
          </p:nvPr>
        </p:nvSpPr>
        <p:spPr>
          <a:xfrm>
            <a:off x="536075" y="1065350"/>
            <a:ext cx="7922100" cy="3821700"/>
          </a:xfrm>
          <a:prstGeom prst="rect">
            <a:avLst/>
          </a:prstGeom>
          <a:noFill/>
          <a:ln>
            <a:noFill/>
          </a:ln>
        </p:spPr>
        <p:txBody>
          <a:bodyPr anchorCtr="0" anchor="t" bIns="45700" lIns="91425" spcFirstLastPara="1" rIns="91425" wrap="square" tIns="45700">
            <a:noAutofit/>
          </a:bodyPr>
          <a:lstStyle/>
          <a:p>
            <a:pPr indent="-304800" lvl="0" marL="342900" rtl="0" algn="l">
              <a:spcBef>
                <a:spcPts val="480"/>
              </a:spcBef>
              <a:spcAft>
                <a:spcPts val="0"/>
              </a:spcAft>
              <a:buClr>
                <a:schemeClr val="dk1"/>
              </a:buClr>
              <a:buSzPts val="1800"/>
              <a:buFont typeface="Arial"/>
              <a:buChar char="●"/>
            </a:pPr>
            <a:r>
              <a:rPr lang="zh-CN" sz="2400"/>
              <a:t>Corporate</a:t>
            </a:r>
            <a:r>
              <a:rPr lang="zh-CN" sz="2400"/>
              <a:t> Financial Performance (CFP) measurement Selection</a:t>
            </a:r>
            <a:r>
              <a:rPr lang="zh-CN" sz="1800"/>
              <a:t>:</a:t>
            </a:r>
            <a:endParaRPr sz="1800"/>
          </a:p>
          <a:p>
            <a:pPr indent="-342900" lvl="0" marL="914400" rtl="0" algn="l">
              <a:spcBef>
                <a:spcPts val="0"/>
              </a:spcBef>
              <a:spcAft>
                <a:spcPts val="0"/>
              </a:spcAft>
              <a:buSzPts val="1800"/>
              <a:buChar char="○"/>
            </a:pPr>
            <a:r>
              <a:rPr lang="zh-CN" sz="1800"/>
              <a:t>ROA</a:t>
            </a:r>
            <a:endParaRPr sz="1800"/>
          </a:p>
          <a:p>
            <a:pPr indent="-342900" lvl="0" marL="914400" rtl="0" algn="l">
              <a:spcBef>
                <a:spcPts val="0"/>
              </a:spcBef>
              <a:spcAft>
                <a:spcPts val="0"/>
              </a:spcAft>
              <a:buSzPts val="1800"/>
              <a:buChar char="○"/>
            </a:pPr>
            <a:r>
              <a:rPr lang="zh-CN" sz="1800"/>
              <a:t>ROE</a:t>
            </a:r>
            <a:endParaRPr sz="1800"/>
          </a:p>
          <a:p>
            <a:pPr indent="-342900" lvl="0" marL="914400" rtl="0" algn="l">
              <a:spcBef>
                <a:spcPts val="0"/>
              </a:spcBef>
              <a:spcAft>
                <a:spcPts val="0"/>
              </a:spcAft>
              <a:buSzPts val="1800"/>
              <a:buChar char="○"/>
            </a:pPr>
            <a:r>
              <a:rPr lang="zh-CN" sz="1800"/>
              <a:t>Current Ratios</a:t>
            </a:r>
            <a:endParaRPr sz="1800"/>
          </a:p>
          <a:p>
            <a:pPr indent="-342900" lvl="0" marL="914400" rtl="0" algn="l">
              <a:spcBef>
                <a:spcPts val="0"/>
              </a:spcBef>
              <a:spcAft>
                <a:spcPts val="0"/>
              </a:spcAft>
              <a:buSzPts val="1800"/>
              <a:buChar char="○"/>
            </a:pPr>
            <a:r>
              <a:rPr lang="zh-CN" sz="1800"/>
              <a:t>Net Margin</a:t>
            </a:r>
            <a:endParaRPr sz="1800"/>
          </a:p>
          <a:p>
            <a:pPr indent="-342900" lvl="0" marL="914400" rtl="0" algn="l">
              <a:spcBef>
                <a:spcPts val="0"/>
              </a:spcBef>
              <a:spcAft>
                <a:spcPts val="0"/>
              </a:spcAft>
              <a:buSzPts val="1800"/>
              <a:buChar char="○"/>
            </a:pPr>
            <a:r>
              <a:rPr lang="zh-CN" sz="1800"/>
              <a:t>Operating Margin</a:t>
            </a:r>
            <a:endParaRPr sz="1800"/>
          </a:p>
          <a:p>
            <a:pPr indent="0" lvl="0" marL="342900" rtl="0" algn="l">
              <a:spcBef>
                <a:spcPts val="480"/>
              </a:spcBef>
              <a:spcAft>
                <a:spcPts val="0"/>
              </a:spcAft>
              <a:buNone/>
            </a:pPr>
            <a:r>
              <a:t/>
            </a:r>
            <a:endParaRPr sz="1800"/>
          </a:p>
          <a:p>
            <a:pPr indent="0" lvl="0" marL="0" rtl="0" algn="l">
              <a:spcBef>
                <a:spcPts val="480"/>
              </a:spcBef>
              <a:spcAft>
                <a:spcPts val="0"/>
              </a:spcAft>
              <a:buClr>
                <a:schemeClr val="dk1"/>
              </a:buClr>
              <a:buSzPts val="2400"/>
              <a:buFont typeface="Arial"/>
              <a:buNone/>
            </a:pPr>
            <a:r>
              <a:t/>
            </a:r>
            <a:endParaRPr sz="1800"/>
          </a:p>
        </p:txBody>
      </p:sp>
      <p:sp>
        <p:nvSpPr>
          <p:cNvPr id="244" name="Google Shape;244;p38"/>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9"/>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Climate Datasets</a:t>
            </a:r>
            <a:endParaRPr/>
          </a:p>
        </p:txBody>
      </p:sp>
      <p:sp>
        <p:nvSpPr>
          <p:cNvPr id="251" name="Google Shape;251;p39"/>
          <p:cNvSpPr txBox="1"/>
          <p:nvPr/>
        </p:nvSpPr>
        <p:spPr>
          <a:xfrm>
            <a:off x="273475" y="1068875"/>
            <a:ext cx="8769900" cy="3524100"/>
          </a:xfrm>
          <a:prstGeom prst="rect">
            <a:avLst/>
          </a:prstGeom>
          <a:noFill/>
          <a:ln>
            <a:noFill/>
          </a:ln>
        </p:spPr>
        <p:txBody>
          <a:bodyPr anchorCtr="0" anchor="t" bIns="45700" lIns="91425" spcFirstLastPara="1" rIns="91425" wrap="square" tIns="45700">
            <a:noAutofit/>
          </a:bodyPr>
          <a:lstStyle/>
          <a:p>
            <a:pPr indent="-381000" lvl="0" marL="457200" marR="0" rtl="0" algn="l">
              <a:lnSpc>
                <a:spcPct val="115000"/>
              </a:lnSpc>
              <a:spcBef>
                <a:spcPts val="480"/>
              </a:spcBef>
              <a:spcAft>
                <a:spcPts val="0"/>
              </a:spcAft>
              <a:buClr>
                <a:schemeClr val="dk1"/>
              </a:buClr>
              <a:buSzPts val="2400"/>
              <a:buChar char="●"/>
            </a:pPr>
            <a:r>
              <a:rPr lang="zh-CN" sz="2400">
                <a:solidFill>
                  <a:schemeClr val="dk1"/>
                </a:solidFill>
              </a:rPr>
              <a:t>Climate Data Selection</a:t>
            </a:r>
            <a:endParaRPr sz="1800">
              <a:solidFill>
                <a:schemeClr val="dk1"/>
              </a:solidFill>
            </a:endParaRPr>
          </a:p>
          <a:p>
            <a:pPr indent="-342900" lvl="0" marL="914400" marR="0" rtl="0" algn="l">
              <a:lnSpc>
                <a:spcPct val="115000"/>
              </a:lnSpc>
              <a:spcBef>
                <a:spcPts val="0"/>
              </a:spcBef>
              <a:spcAft>
                <a:spcPts val="0"/>
              </a:spcAft>
              <a:buClr>
                <a:schemeClr val="dk1"/>
              </a:buClr>
              <a:buSzPts val="1800"/>
              <a:buChar char="○"/>
            </a:pPr>
            <a:r>
              <a:rPr lang="zh-CN" sz="1800">
                <a:solidFill>
                  <a:schemeClr val="dk1"/>
                </a:solidFill>
              </a:rPr>
              <a:t>Temperature Data:</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Berkeley Earth.org </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Access more lastest data</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Yearly and monthly average temperature (2002-2020)</a:t>
            </a:r>
            <a:endParaRPr sz="1800">
              <a:solidFill>
                <a:schemeClr val="dk1"/>
              </a:solidFill>
            </a:endParaRPr>
          </a:p>
          <a:p>
            <a:pPr indent="0" lvl="0" marL="1828800" marR="0" rtl="0" algn="l">
              <a:lnSpc>
                <a:spcPct val="115000"/>
              </a:lnSpc>
              <a:spcBef>
                <a:spcPts val="480"/>
              </a:spcBef>
              <a:spcAft>
                <a:spcPts val="0"/>
              </a:spcAft>
              <a:buNone/>
            </a:pPr>
            <a:r>
              <a:t/>
            </a:r>
            <a:endParaRPr sz="1800">
              <a:solidFill>
                <a:schemeClr val="dk1"/>
              </a:solidFill>
            </a:endParaRPr>
          </a:p>
          <a:p>
            <a:pPr indent="-342900" lvl="0" marL="914400" marR="0" rtl="0" algn="l">
              <a:lnSpc>
                <a:spcPct val="115000"/>
              </a:lnSpc>
              <a:spcBef>
                <a:spcPts val="480"/>
              </a:spcBef>
              <a:spcAft>
                <a:spcPts val="0"/>
              </a:spcAft>
              <a:buClr>
                <a:schemeClr val="dk1"/>
              </a:buClr>
              <a:buSzPts val="1800"/>
              <a:buChar char="○"/>
            </a:pPr>
            <a:r>
              <a:rPr lang="zh-CN" sz="1800">
                <a:solidFill>
                  <a:schemeClr val="dk1"/>
                </a:solidFill>
              </a:rPr>
              <a:t>Bushfire Data:</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National Interagency Fire Center. gov</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Indicator selection: Number of fires V.S. Burnt areas </a:t>
            </a:r>
            <a:endParaRPr sz="1800">
              <a:solidFill>
                <a:schemeClr val="dk1"/>
              </a:solidFill>
            </a:endParaRPr>
          </a:p>
          <a:p>
            <a:pPr indent="-323850" lvl="0" marL="1371600" marR="0" rtl="0" algn="l">
              <a:lnSpc>
                <a:spcPct val="115000"/>
              </a:lnSpc>
              <a:spcBef>
                <a:spcPts val="0"/>
              </a:spcBef>
              <a:spcAft>
                <a:spcPts val="0"/>
              </a:spcAft>
              <a:buClr>
                <a:schemeClr val="dk1"/>
              </a:buClr>
              <a:buSzPts val="1500"/>
              <a:buChar char="■"/>
            </a:pPr>
            <a:r>
              <a:rPr lang="zh-CN" sz="1800">
                <a:solidFill>
                  <a:schemeClr val="dk1"/>
                </a:solidFill>
              </a:rPr>
              <a:t>Yearly burnt areas by U.S. states (2002-2020)</a:t>
            </a:r>
            <a:endParaRPr sz="1800">
              <a:solidFill>
                <a:schemeClr val="dk1"/>
              </a:solidFill>
            </a:endParaRPr>
          </a:p>
          <a:p>
            <a:pPr indent="0" lvl="0" marL="1371600" marR="0" rtl="0" algn="l">
              <a:spcBef>
                <a:spcPts val="480"/>
              </a:spcBef>
              <a:spcAft>
                <a:spcPts val="0"/>
              </a:spcAft>
              <a:buNone/>
            </a:pPr>
            <a:r>
              <a:t/>
            </a:r>
            <a:endParaRPr sz="1800">
              <a:solidFill>
                <a:schemeClr val="dk1"/>
              </a:solidFill>
            </a:endParaRPr>
          </a:p>
          <a:p>
            <a:pPr indent="0" lvl="0" marL="0" marR="0" rtl="0" algn="l">
              <a:spcBef>
                <a:spcPts val="480"/>
              </a:spcBef>
              <a:spcAft>
                <a:spcPts val="0"/>
              </a:spcAft>
              <a:buNone/>
            </a:pPr>
            <a:r>
              <a:t/>
            </a:r>
            <a:endParaRPr sz="1800">
              <a:solidFill>
                <a:schemeClr val="dk1"/>
              </a:solidFill>
            </a:endParaRPr>
          </a:p>
        </p:txBody>
      </p:sp>
      <p:sp>
        <p:nvSpPr>
          <p:cNvPr id="252" name="Google Shape;252;p39"/>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pic>
        <p:nvPicPr>
          <p:cNvPr id="253" name="Google Shape;253;p39"/>
          <p:cNvPicPr preferRelativeResize="0"/>
          <p:nvPr/>
        </p:nvPicPr>
        <p:blipFill>
          <a:blip r:embed="rId3">
            <a:alphaModFix/>
          </a:blip>
          <a:stretch>
            <a:fillRect/>
          </a:stretch>
        </p:blipFill>
        <p:spPr>
          <a:xfrm>
            <a:off x="4508513" y="1232225"/>
            <a:ext cx="1522118" cy="756900"/>
          </a:xfrm>
          <a:prstGeom prst="rect">
            <a:avLst/>
          </a:prstGeom>
          <a:noFill/>
          <a:ln>
            <a:noFill/>
          </a:ln>
        </p:spPr>
      </p:pic>
      <p:pic>
        <p:nvPicPr>
          <p:cNvPr id="254" name="Google Shape;254;p39"/>
          <p:cNvPicPr preferRelativeResize="0"/>
          <p:nvPr/>
        </p:nvPicPr>
        <p:blipFill rotWithShape="1">
          <a:blip r:embed="rId4">
            <a:alphaModFix/>
          </a:blip>
          <a:srcRect b="0" l="8366" r="0" t="0"/>
          <a:stretch/>
        </p:blipFill>
        <p:spPr>
          <a:xfrm>
            <a:off x="4292363" y="2867763"/>
            <a:ext cx="2254250" cy="627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0"/>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Joining Datasets</a:t>
            </a:r>
            <a:endParaRPr/>
          </a:p>
        </p:txBody>
      </p:sp>
      <p:sp>
        <p:nvSpPr>
          <p:cNvPr id="260" name="Google Shape;260;p40"/>
          <p:cNvSpPr txBox="1"/>
          <p:nvPr>
            <p:ph idx="1" type="body"/>
          </p:nvPr>
        </p:nvSpPr>
        <p:spPr>
          <a:xfrm>
            <a:off x="557100" y="1075350"/>
            <a:ext cx="7901100" cy="38463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zh-CN" sz="2400"/>
              <a:t>Challenges:</a:t>
            </a:r>
            <a:endParaRPr sz="2400"/>
          </a:p>
          <a:p>
            <a:pPr indent="-342900" lvl="1" marL="914400" rtl="0" algn="l">
              <a:lnSpc>
                <a:spcPct val="115000"/>
              </a:lnSpc>
              <a:spcBef>
                <a:spcPts val="0"/>
              </a:spcBef>
              <a:spcAft>
                <a:spcPts val="0"/>
              </a:spcAft>
              <a:buSzPts val="1800"/>
              <a:buChar char="○"/>
            </a:pPr>
            <a:r>
              <a:rPr lang="zh-CN" sz="1800"/>
              <a:t>CFP reporting periods have various start months</a:t>
            </a:r>
            <a:endParaRPr sz="1800"/>
          </a:p>
          <a:p>
            <a:pPr indent="-342900" lvl="1" marL="914400" rtl="0" algn="l">
              <a:lnSpc>
                <a:spcPct val="115000"/>
              </a:lnSpc>
              <a:spcBef>
                <a:spcPts val="0"/>
              </a:spcBef>
              <a:spcAft>
                <a:spcPts val="0"/>
              </a:spcAft>
              <a:buSzPts val="1800"/>
              <a:buChar char="○"/>
            </a:pPr>
            <a:r>
              <a:rPr lang="zh-CN" sz="1800"/>
              <a:t>Temp data connected by month within reporting period</a:t>
            </a:r>
            <a:endParaRPr sz="1800"/>
          </a:p>
          <a:p>
            <a:pPr indent="-342900" lvl="1" marL="914400" rtl="0" algn="l">
              <a:lnSpc>
                <a:spcPct val="115000"/>
              </a:lnSpc>
              <a:spcBef>
                <a:spcPts val="0"/>
              </a:spcBef>
              <a:spcAft>
                <a:spcPts val="0"/>
              </a:spcAft>
              <a:buSzPts val="1800"/>
              <a:buChar char="○"/>
            </a:pPr>
            <a:r>
              <a:rPr lang="zh-CN" sz="1800"/>
              <a:t>Bushfire data by year (Jan. -- Dec.)</a:t>
            </a:r>
            <a:endParaRPr sz="1800"/>
          </a:p>
          <a:p>
            <a:pPr indent="-381000" lvl="0" marL="457200" rtl="0" algn="l">
              <a:lnSpc>
                <a:spcPct val="115000"/>
              </a:lnSpc>
              <a:spcBef>
                <a:spcPts val="0"/>
              </a:spcBef>
              <a:spcAft>
                <a:spcPts val="0"/>
              </a:spcAft>
              <a:buSzPts val="2400"/>
              <a:buChar char="●"/>
            </a:pPr>
            <a:r>
              <a:rPr lang="zh-CN" sz="2400"/>
              <a:t>Handling bushfire data:</a:t>
            </a:r>
            <a:endParaRPr sz="2400"/>
          </a:p>
          <a:p>
            <a:pPr indent="-342900" lvl="1" marL="914400" rtl="0" algn="l">
              <a:lnSpc>
                <a:spcPct val="115000"/>
              </a:lnSpc>
              <a:spcBef>
                <a:spcPts val="0"/>
              </a:spcBef>
              <a:spcAft>
                <a:spcPts val="0"/>
              </a:spcAft>
              <a:buSzPts val="1800"/>
              <a:buChar char="○"/>
            </a:pPr>
            <a:r>
              <a:rPr lang="zh-CN" sz="1800"/>
              <a:t>Majority of companies report Jan. -- Dec.</a:t>
            </a:r>
            <a:endParaRPr sz="1800"/>
          </a:p>
          <a:p>
            <a:pPr indent="-342900" lvl="1" marL="914400" rtl="0" algn="l">
              <a:lnSpc>
                <a:spcPct val="115000"/>
              </a:lnSpc>
              <a:spcBef>
                <a:spcPts val="0"/>
              </a:spcBef>
              <a:spcAft>
                <a:spcPts val="0"/>
              </a:spcAft>
              <a:buSzPts val="1800"/>
              <a:buChar char="○"/>
            </a:pPr>
            <a:r>
              <a:rPr lang="zh-CN" sz="1800"/>
              <a:t>Impact delay assumed, majority of fires being in U.S. summer period assumed</a:t>
            </a:r>
            <a:endParaRPr sz="1800"/>
          </a:p>
          <a:p>
            <a:pPr indent="0" lvl="0" marL="1828800" rtl="0" algn="l">
              <a:lnSpc>
                <a:spcPct val="115000"/>
              </a:lnSpc>
              <a:spcBef>
                <a:spcPts val="480"/>
              </a:spcBef>
              <a:spcAft>
                <a:spcPts val="0"/>
              </a:spcAft>
              <a:buNone/>
            </a:pPr>
            <a:r>
              <a:t/>
            </a:r>
            <a:endParaRPr sz="1800"/>
          </a:p>
        </p:txBody>
      </p:sp>
      <p:sp>
        <p:nvSpPr>
          <p:cNvPr id="261" name="Google Shape;261;p40"/>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1"/>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67" name="Google Shape;267;p41"/>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268" name="Google Shape;268;p41"/>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269" name="Google Shape;269;p41"/>
          <p:cNvSpPr txBox="1"/>
          <p:nvPr/>
        </p:nvSpPr>
        <p:spPr>
          <a:xfrm>
            <a:off x="685800" y="1071275"/>
            <a:ext cx="7707300" cy="161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3000">
                <a:solidFill>
                  <a:schemeClr val="lt1"/>
                </a:solidFill>
              </a:rPr>
              <a:t>LITERATURE / TECHNIQUES REVIEW</a:t>
            </a:r>
            <a:endParaRPr b="1" sz="3000">
              <a:solidFill>
                <a:schemeClr val="lt1"/>
              </a:solidFill>
            </a:endParaRPr>
          </a:p>
          <a:p>
            <a:pPr indent="-342900" lvl="0" marL="914400" rtl="0" algn="l">
              <a:lnSpc>
                <a:spcPct val="150000"/>
              </a:lnSpc>
              <a:spcBef>
                <a:spcPts val="360"/>
              </a:spcBef>
              <a:spcAft>
                <a:spcPts val="0"/>
              </a:spcAft>
              <a:buClr>
                <a:schemeClr val="lt1"/>
              </a:buClr>
              <a:buSzPts val="1800"/>
              <a:buChar char="●"/>
            </a:pPr>
            <a:r>
              <a:rPr b="1" lang="zh-CN" sz="1800">
                <a:solidFill>
                  <a:schemeClr val="lt1"/>
                </a:solidFill>
              </a:rPr>
              <a:t>Related Literature Areas</a:t>
            </a:r>
            <a:endParaRPr b="1" sz="1800">
              <a:solidFill>
                <a:schemeClr val="lt1"/>
              </a:solidFill>
            </a:endParaRPr>
          </a:p>
          <a:p>
            <a:pPr indent="-342900" lvl="0" marL="914400" rtl="0" algn="l">
              <a:lnSpc>
                <a:spcPct val="150000"/>
              </a:lnSpc>
              <a:spcBef>
                <a:spcPts val="0"/>
              </a:spcBef>
              <a:spcAft>
                <a:spcPts val="0"/>
              </a:spcAft>
              <a:buClr>
                <a:schemeClr val="lt1"/>
              </a:buClr>
              <a:buSzPts val="1800"/>
              <a:buChar char="●"/>
            </a:pPr>
            <a:r>
              <a:rPr b="1" lang="zh-CN" sz="1800">
                <a:solidFill>
                  <a:schemeClr val="lt1"/>
                </a:solidFill>
              </a:rPr>
              <a:t>Suitability of Approaches to Our Work</a:t>
            </a:r>
            <a:endParaRPr b="1" sz="1800">
              <a:solidFill>
                <a:schemeClr val="lt1"/>
              </a:solidFill>
            </a:endParaRPr>
          </a:p>
        </p:txBody>
      </p:sp>
      <p:sp>
        <p:nvSpPr>
          <p:cNvPr id="270" name="Google Shape;270;p41"/>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2"/>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LITERATURE / TECHNIQUES REVIEW</a:t>
            </a:r>
            <a:endParaRPr/>
          </a:p>
        </p:txBody>
      </p:sp>
      <p:sp>
        <p:nvSpPr>
          <p:cNvPr id="276" name="Google Shape;276;p42"/>
          <p:cNvSpPr txBox="1"/>
          <p:nvPr>
            <p:ph idx="1" type="body"/>
          </p:nvPr>
        </p:nvSpPr>
        <p:spPr>
          <a:xfrm>
            <a:off x="685800" y="1052125"/>
            <a:ext cx="7772400" cy="35199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zh-CN" sz="2400"/>
              <a:t>Approaches taken in related literature areas</a:t>
            </a:r>
            <a:endParaRPr sz="2400"/>
          </a:p>
          <a:p>
            <a:pPr indent="-342900" lvl="0" marL="914400" rtl="0" algn="l">
              <a:lnSpc>
                <a:spcPct val="115000"/>
              </a:lnSpc>
              <a:spcBef>
                <a:spcPts val="0"/>
              </a:spcBef>
              <a:spcAft>
                <a:spcPts val="0"/>
              </a:spcAft>
              <a:buSzPts val="1800"/>
              <a:buChar char="○"/>
            </a:pPr>
            <a:r>
              <a:rPr lang="zh-CN" sz="1800"/>
              <a:t>C</a:t>
            </a:r>
            <a:r>
              <a:rPr lang="zh-CN" sz="1800"/>
              <a:t>limate-finance lit areas</a:t>
            </a:r>
            <a:endParaRPr sz="1800"/>
          </a:p>
          <a:p>
            <a:pPr indent="-342900" lvl="0" marL="1371600" rtl="0" algn="l">
              <a:lnSpc>
                <a:spcPct val="115000"/>
              </a:lnSpc>
              <a:spcBef>
                <a:spcPts val="0"/>
              </a:spcBef>
              <a:spcAft>
                <a:spcPts val="0"/>
              </a:spcAft>
              <a:buSzPts val="1800"/>
              <a:buChar char="■"/>
            </a:pPr>
            <a:r>
              <a:rPr lang="zh-CN" sz="1800"/>
              <a:t>distinguished by climate focus and financial performance measures</a:t>
            </a:r>
            <a:endParaRPr sz="1800"/>
          </a:p>
          <a:p>
            <a:pPr indent="-342900" lvl="0" marL="914400" rtl="0" algn="l">
              <a:lnSpc>
                <a:spcPct val="115000"/>
              </a:lnSpc>
              <a:spcBef>
                <a:spcPts val="0"/>
              </a:spcBef>
              <a:spcAft>
                <a:spcPts val="0"/>
              </a:spcAft>
              <a:buSzPts val="1800"/>
              <a:buChar char="○"/>
            </a:pPr>
            <a:r>
              <a:rPr lang="zh-CN" sz="1800"/>
              <a:t>Climate change risk--industry:</a:t>
            </a:r>
            <a:endParaRPr sz="1800"/>
          </a:p>
          <a:p>
            <a:pPr indent="-342900" lvl="0" marL="1371600" rtl="0" algn="l">
              <a:lnSpc>
                <a:spcPct val="115000"/>
              </a:lnSpc>
              <a:spcBef>
                <a:spcPts val="0"/>
              </a:spcBef>
              <a:spcAft>
                <a:spcPts val="0"/>
              </a:spcAft>
              <a:buSzPts val="1800"/>
              <a:buChar char="■"/>
            </a:pPr>
            <a:r>
              <a:rPr lang="zh-CN" sz="1800"/>
              <a:t>Linear modelling</a:t>
            </a:r>
            <a:endParaRPr sz="1800"/>
          </a:p>
          <a:p>
            <a:pPr indent="-342900" lvl="0" marL="914400" rtl="0" algn="l">
              <a:lnSpc>
                <a:spcPct val="115000"/>
              </a:lnSpc>
              <a:spcBef>
                <a:spcPts val="0"/>
              </a:spcBef>
              <a:spcAft>
                <a:spcPts val="0"/>
              </a:spcAft>
              <a:buSzPts val="1800"/>
              <a:buChar char="○"/>
            </a:pPr>
            <a:r>
              <a:rPr lang="zh-CN" sz="1800"/>
              <a:t>Temperature--stock market:</a:t>
            </a:r>
            <a:endParaRPr sz="1800"/>
          </a:p>
          <a:p>
            <a:pPr indent="-323850" lvl="0" marL="1371600" rtl="0" algn="l">
              <a:lnSpc>
                <a:spcPct val="115000"/>
              </a:lnSpc>
              <a:spcBef>
                <a:spcPts val="0"/>
              </a:spcBef>
              <a:spcAft>
                <a:spcPts val="0"/>
              </a:spcAft>
              <a:buSzPts val="1500"/>
              <a:buChar char="■"/>
            </a:pPr>
            <a:r>
              <a:rPr lang="zh-CN" sz="1800"/>
              <a:t>Risk modelling (e.g. ΔCoVaR) </a:t>
            </a:r>
            <a:endParaRPr sz="1800"/>
          </a:p>
          <a:p>
            <a:pPr indent="-342900" lvl="0" marL="1371600" rtl="0" algn="l">
              <a:lnSpc>
                <a:spcPct val="115000"/>
              </a:lnSpc>
              <a:spcBef>
                <a:spcPts val="0"/>
              </a:spcBef>
              <a:spcAft>
                <a:spcPts val="0"/>
              </a:spcAft>
              <a:buSzPts val="1800"/>
              <a:buChar char="■"/>
            </a:pPr>
            <a:r>
              <a:rPr lang="zh-CN" sz="1800"/>
              <a:t>Quantile regression</a:t>
            </a:r>
            <a:endParaRPr sz="1800"/>
          </a:p>
          <a:p>
            <a:pPr indent="-342900" lvl="0" marL="914400" rtl="0" algn="l">
              <a:lnSpc>
                <a:spcPct val="115000"/>
              </a:lnSpc>
              <a:spcBef>
                <a:spcPts val="0"/>
              </a:spcBef>
              <a:spcAft>
                <a:spcPts val="0"/>
              </a:spcAft>
              <a:buSzPts val="1800"/>
              <a:buChar char="○"/>
            </a:pPr>
            <a:r>
              <a:rPr lang="zh-CN" sz="1800"/>
              <a:t>Natural disaster--stock returns:</a:t>
            </a:r>
            <a:endParaRPr sz="1800"/>
          </a:p>
          <a:p>
            <a:pPr indent="-342900" lvl="0" marL="1371600" rtl="0" algn="l">
              <a:lnSpc>
                <a:spcPct val="115000"/>
              </a:lnSpc>
              <a:spcBef>
                <a:spcPts val="0"/>
              </a:spcBef>
              <a:spcAft>
                <a:spcPts val="0"/>
              </a:spcAft>
              <a:buSzPts val="1800"/>
              <a:buChar char="■"/>
            </a:pPr>
            <a:r>
              <a:rPr lang="zh-CN" sz="1800"/>
              <a:t>GARCH modelling</a:t>
            </a:r>
            <a:endParaRPr sz="1800"/>
          </a:p>
          <a:p>
            <a:pPr indent="0" lvl="0" marL="0" rtl="0" algn="l">
              <a:lnSpc>
                <a:spcPct val="115000"/>
              </a:lnSpc>
              <a:spcBef>
                <a:spcPts val="480"/>
              </a:spcBef>
              <a:spcAft>
                <a:spcPts val="0"/>
              </a:spcAft>
              <a:buNone/>
            </a:pPr>
            <a:r>
              <a:t/>
            </a:r>
            <a:endParaRPr sz="1800"/>
          </a:p>
          <a:p>
            <a:pPr indent="0" lvl="0" marL="0" rtl="0" algn="l">
              <a:lnSpc>
                <a:spcPct val="115000"/>
              </a:lnSpc>
              <a:spcBef>
                <a:spcPts val="480"/>
              </a:spcBef>
              <a:spcAft>
                <a:spcPts val="0"/>
              </a:spcAft>
              <a:buNone/>
            </a:pPr>
            <a:r>
              <a:t/>
            </a:r>
            <a:endParaRPr sz="1800"/>
          </a:p>
        </p:txBody>
      </p:sp>
      <p:sp>
        <p:nvSpPr>
          <p:cNvPr id="277" name="Google Shape;277;p42"/>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3"/>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LITERATURE / TECHNIQUES REVIEW</a:t>
            </a:r>
            <a:endParaRPr/>
          </a:p>
        </p:txBody>
      </p:sp>
      <p:sp>
        <p:nvSpPr>
          <p:cNvPr id="283" name="Google Shape;283;p43"/>
          <p:cNvSpPr txBox="1"/>
          <p:nvPr>
            <p:ph idx="1" type="body"/>
          </p:nvPr>
        </p:nvSpPr>
        <p:spPr>
          <a:xfrm>
            <a:off x="685800" y="1080825"/>
            <a:ext cx="7772400" cy="34911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zh-CN" sz="2400"/>
              <a:t>Suitability of approaches</a:t>
            </a:r>
            <a:endParaRPr sz="2400"/>
          </a:p>
          <a:p>
            <a:pPr indent="-342900" lvl="0" marL="914400" rtl="0" algn="l">
              <a:lnSpc>
                <a:spcPct val="115000"/>
              </a:lnSpc>
              <a:spcBef>
                <a:spcPts val="0"/>
              </a:spcBef>
              <a:spcAft>
                <a:spcPts val="0"/>
              </a:spcAft>
              <a:buSzPts val="1800"/>
              <a:buChar char="○"/>
            </a:pPr>
            <a:r>
              <a:rPr lang="zh-CN" sz="1800"/>
              <a:t>Most suitable:</a:t>
            </a:r>
            <a:endParaRPr sz="1800"/>
          </a:p>
          <a:p>
            <a:pPr indent="-342900" lvl="0" marL="1371600" rtl="0" algn="l">
              <a:lnSpc>
                <a:spcPct val="115000"/>
              </a:lnSpc>
              <a:spcBef>
                <a:spcPts val="0"/>
              </a:spcBef>
              <a:spcAft>
                <a:spcPts val="0"/>
              </a:spcAft>
              <a:buSzPts val="1800"/>
              <a:buChar char="■"/>
            </a:pPr>
            <a:r>
              <a:rPr lang="zh-CN" sz="1800"/>
              <a:t>Climate change risk--industry and linear regression</a:t>
            </a:r>
            <a:endParaRPr sz="1800"/>
          </a:p>
          <a:p>
            <a:pPr indent="0" lvl="0" marL="0" rtl="0" algn="l">
              <a:lnSpc>
                <a:spcPct val="115000"/>
              </a:lnSpc>
              <a:spcBef>
                <a:spcPts val="480"/>
              </a:spcBef>
              <a:spcAft>
                <a:spcPts val="0"/>
              </a:spcAft>
              <a:buNone/>
            </a:pPr>
            <a:r>
              <a:t/>
            </a:r>
            <a:endParaRPr sz="1800"/>
          </a:p>
          <a:p>
            <a:pPr indent="-342900" lvl="0" marL="914400" rtl="0" algn="l">
              <a:lnSpc>
                <a:spcPct val="115000"/>
              </a:lnSpc>
              <a:spcBef>
                <a:spcPts val="480"/>
              </a:spcBef>
              <a:spcAft>
                <a:spcPts val="0"/>
              </a:spcAft>
              <a:buSzPts val="1800"/>
              <a:buChar char="○"/>
            </a:pPr>
            <a:r>
              <a:rPr lang="zh-CN" sz="1800"/>
              <a:t>Challenge with other methods:</a:t>
            </a:r>
            <a:endParaRPr sz="1800"/>
          </a:p>
          <a:p>
            <a:pPr indent="-323850" lvl="0" marL="1371600" rtl="0" algn="l">
              <a:lnSpc>
                <a:spcPct val="115000"/>
              </a:lnSpc>
              <a:spcBef>
                <a:spcPts val="0"/>
              </a:spcBef>
              <a:spcAft>
                <a:spcPts val="0"/>
              </a:spcAft>
              <a:buSzPts val="1500"/>
              <a:buChar char="■"/>
            </a:pPr>
            <a:r>
              <a:rPr lang="zh-CN" sz="1800"/>
              <a:t>Models make use of high frequency of stock market data</a:t>
            </a:r>
            <a:endParaRPr sz="1800"/>
          </a:p>
          <a:p>
            <a:pPr indent="-342900" lvl="0" marL="1371600" rtl="0" algn="l">
              <a:lnSpc>
                <a:spcPct val="115000"/>
              </a:lnSpc>
              <a:spcBef>
                <a:spcPts val="0"/>
              </a:spcBef>
              <a:spcAft>
                <a:spcPts val="0"/>
              </a:spcAft>
              <a:buSzPts val="1800"/>
              <a:buChar char="■"/>
            </a:pPr>
            <a:r>
              <a:rPr lang="zh-CN" sz="1800"/>
              <a:t>Quantile regression appears better suited to studying multiple companies together </a:t>
            </a:r>
            <a:endParaRPr/>
          </a:p>
        </p:txBody>
      </p:sp>
      <p:sp>
        <p:nvSpPr>
          <p:cNvPr id="284" name="Google Shape;284;p43"/>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6"/>
          <p:cNvSpPr txBox="1"/>
          <p:nvPr>
            <p:ph type="title"/>
          </p:nvPr>
        </p:nvSpPr>
        <p:spPr>
          <a:xfrm>
            <a:off x="2895600" y="57150"/>
            <a:ext cx="5943600" cy="51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OVERVIEW</a:t>
            </a:r>
            <a:endParaRPr/>
          </a:p>
        </p:txBody>
      </p:sp>
      <p:sp>
        <p:nvSpPr>
          <p:cNvPr id="119" name="Google Shape;119;p26"/>
          <p:cNvSpPr txBox="1"/>
          <p:nvPr/>
        </p:nvSpPr>
        <p:spPr>
          <a:xfrm>
            <a:off x="457200" y="1028700"/>
            <a:ext cx="8229600" cy="3394472"/>
          </a:xfrm>
          <a:prstGeom prst="rect">
            <a:avLst/>
          </a:prstGeom>
          <a:noFill/>
          <a:ln>
            <a:noFill/>
          </a:ln>
        </p:spPr>
        <p:txBody>
          <a:bodyPr anchorCtr="0" anchor="t" bIns="45700" lIns="91425" spcFirstLastPara="1" rIns="91425" wrap="square" tIns="45700">
            <a:noAutofit/>
          </a:bodyPr>
          <a:lstStyle/>
          <a:p>
            <a:pPr indent="0" lvl="1" marL="457200" marR="0" rtl="0" algn="l">
              <a:lnSpc>
                <a:spcPct val="80000"/>
              </a:lnSpc>
              <a:spcBef>
                <a:spcPts val="400"/>
              </a:spcBef>
              <a:spcAft>
                <a:spcPts val="0"/>
              </a:spcAft>
              <a:buNone/>
            </a:pPr>
            <a:r>
              <a:t/>
            </a:r>
            <a:endParaRPr b="0" i="0" sz="2000" u="none" cap="none" strike="noStrike">
              <a:solidFill>
                <a:schemeClr val="dk1"/>
              </a:solidFill>
              <a:latin typeface="Arial"/>
              <a:ea typeface="Arial"/>
              <a:cs typeface="Arial"/>
              <a:sym typeface="Arial"/>
            </a:endParaRPr>
          </a:p>
        </p:txBody>
      </p:sp>
      <p:sp>
        <p:nvSpPr>
          <p:cNvPr id="120" name="Google Shape;120;p26"/>
          <p:cNvSpPr txBox="1"/>
          <p:nvPr>
            <p:ph idx="1" type="body"/>
          </p:nvPr>
        </p:nvSpPr>
        <p:spPr>
          <a:xfrm>
            <a:off x="536075" y="1078925"/>
            <a:ext cx="8296200" cy="3306600"/>
          </a:xfrm>
          <a:prstGeom prst="rect">
            <a:avLst/>
          </a:prstGeom>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AutoNum type="arabicPeriod"/>
            </a:pPr>
            <a:r>
              <a:rPr b="1" lang="zh-CN" sz="1800"/>
              <a:t>Introduction</a:t>
            </a:r>
            <a:endParaRPr b="1" sz="1800"/>
          </a:p>
          <a:p>
            <a:pPr indent="-342900" lvl="0" marL="809999" rtl="0" algn="l">
              <a:lnSpc>
                <a:spcPct val="100000"/>
              </a:lnSpc>
              <a:spcBef>
                <a:spcPts val="0"/>
              </a:spcBef>
              <a:spcAft>
                <a:spcPts val="0"/>
              </a:spcAft>
              <a:buSzPts val="1800"/>
              <a:buChar char="•"/>
            </a:pPr>
            <a:r>
              <a:rPr lang="zh-CN" sz="1800"/>
              <a:t>Host Organisation</a:t>
            </a:r>
            <a:endParaRPr sz="1800"/>
          </a:p>
          <a:p>
            <a:pPr indent="-342900" lvl="0" marL="809999" rtl="0" algn="l">
              <a:lnSpc>
                <a:spcPct val="100000"/>
              </a:lnSpc>
              <a:spcBef>
                <a:spcPts val="0"/>
              </a:spcBef>
              <a:spcAft>
                <a:spcPts val="0"/>
              </a:spcAft>
              <a:buSzPts val="1800"/>
              <a:buChar char="•"/>
            </a:pPr>
            <a:r>
              <a:rPr lang="zh-CN" sz="1800"/>
              <a:t>Group Member</a:t>
            </a:r>
            <a:r>
              <a:rPr lang="zh-CN" sz="1800"/>
              <a:t>s</a:t>
            </a:r>
            <a:endParaRPr sz="1800"/>
          </a:p>
          <a:p>
            <a:pPr indent="-342900" lvl="0" marL="809999" rtl="0" algn="l">
              <a:lnSpc>
                <a:spcPct val="100000"/>
              </a:lnSpc>
              <a:spcBef>
                <a:spcPts val="0"/>
              </a:spcBef>
              <a:spcAft>
                <a:spcPts val="0"/>
              </a:spcAft>
              <a:buSzPts val="1800"/>
              <a:buChar char="•"/>
            </a:pPr>
            <a:r>
              <a:rPr lang="zh-CN" sz="1800"/>
              <a:t>Prologue</a:t>
            </a:r>
            <a:endParaRPr sz="1800"/>
          </a:p>
          <a:p>
            <a:pPr indent="-342900" lvl="0" marL="457200" rtl="0" algn="l">
              <a:lnSpc>
                <a:spcPct val="100000"/>
              </a:lnSpc>
              <a:spcBef>
                <a:spcPts val="360"/>
              </a:spcBef>
              <a:spcAft>
                <a:spcPts val="0"/>
              </a:spcAft>
              <a:buSzPts val="1800"/>
              <a:buAutoNum type="arabicPeriod"/>
            </a:pPr>
            <a:r>
              <a:rPr b="1" lang="zh-CN" sz="1800"/>
              <a:t>Project</a:t>
            </a:r>
            <a:endParaRPr sz="1800"/>
          </a:p>
          <a:p>
            <a:pPr indent="-342900" lvl="0" marL="809999" rtl="0" algn="l">
              <a:lnSpc>
                <a:spcPct val="100000"/>
              </a:lnSpc>
              <a:spcBef>
                <a:spcPts val="0"/>
              </a:spcBef>
              <a:spcAft>
                <a:spcPts val="0"/>
              </a:spcAft>
              <a:buSzPts val="1800"/>
              <a:buChar char="•"/>
            </a:pPr>
            <a:r>
              <a:rPr lang="zh-CN" sz="1800">
                <a:highlight>
                  <a:schemeClr val="lt1"/>
                </a:highlight>
              </a:rPr>
              <a:t>Stages of the Data Science Pipline </a:t>
            </a:r>
            <a:endParaRPr sz="1800">
              <a:highlight>
                <a:schemeClr val="lt1"/>
              </a:highlight>
            </a:endParaRPr>
          </a:p>
          <a:p>
            <a:pPr indent="-342900" lvl="0" marL="809999" rtl="0" algn="l">
              <a:lnSpc>
                <a:spcPct val="100000"/>
              </a:lnSpc>
              <a:spcBef>
                <a:spcPts val="0"/>
              </a:spcBef>
              <a:spcAft>
                <a:spcPts val="0"/>
              </a:spcAft>
              <a:buSzPts val="1800"/>
              <a:buChar char="•"/>
            </a:pPr>
            <a:r>
              <a:rPr lang="zh-CN" sz="1800">
                <a:highlight>
                  <a:schemeClr val="lt1"/>
                </a:highlight>
              </a:rPr>
              <a:t>C</a:t>
            </a:r>
            <a:r>
              <a:rPr lang="zh-CN" sz="1800">
                <a:highlight>
                  <a:schemeClr val="lt1"/>
                </a:highlight>
              </a:rPr>
              <a:t>hallenges</a:t>
            </a:r>
            <a:endParaRPr sz="1800">
              <a:highlight>
                <a:schemeClr val="lt1"/>
              </a:highlight>
            </a:endParaRPr>
          </a:p>
          <a:p>
            <a:pPr indent="-342900" lvl="0" marL="457200" rtl="0" algn="l">
              <a:lnSpc>
                <a:spcPct val="100000"/>
              </a:lnSpc>
              <a:spcBef>
                <a:spcPts val="360"/>
              </a:spcBef>
              <a:spcAft>
                <a:spcPts val="0"/>
              </a:spcAft>
              <a:buSzPts val="1800"/>
              <a:buAutoNum type="arabicPeriod"/>
            </a:pPr>
            <a:r>
              <a:rPr b="1" lang="zh-CN" sz="1800"/>
              <a:t>Dataset Discussion</a:t>
            </a:r>
            <a:endParaRPr b="1" sz="1800"/>
          </a:p>
          <a:p>
            <a:pPr indent="-342900" lvl="0" marL="809999" rtl="0" algn="l">
              <a:lnSpc>
                <a:spcPct val="100000"/>
              </a:lnSpc>
              <a:spcBef>
                <a:spcPts val="0"/>
              </a:spcBef>
              <a:spcAft>
                <a:spcPts val="0"/>
              </a:spcAft>
              <a:buSzPts val="1800"/>
              <a:buChar char="•"/>
            </a:pPr>
            <a:r>
              <a:rPr lang="zh-CN" sz="1800"/>
              <a:t>Financial Datasets</a:t>
            </a:r>
            <a:endParaRPr sz="1800"/>
          </a:p>
          <a:p>
            <a:pPr indent="-342900" lvl="0" marL="809999" rtl="0" algn="l">
              <a:lnSpc>
                <a:spcPct val="100000"/>
              </a:lnSpc>
              <a:spcBef>
                <a:spcPts val="0"/>
              </a:spcBef>
              <a:spcAft>
                <a:spcPts val="0"/>
              </a:spcAft>
              <a:buSzPts val="1800"/>
              <a:buChar char="•"/>
            </a:pPr>
            <a:r>
              <a:rPr lang="zh-CN" sz="1800"/>
              <a:t>Climate Datasets</a:t>
            </a:r>
            <a:endParaRPr sz="1800"/>
          </a:p>
          <a:p>
            <a:pPr indent="-342900" lvl="0" marL="809999" rtl="0" algn="l">
              <a:lnSpc>
                <a:spcPct val="100000"/>
              </a:lnSpc>
              <a:spcBef>
                <a:spcPts val="0"/>
              </a:spcBef>
              <a:spcAft>
                <a:spcPts val="0"/>
              </a:spcAft>
              <a:buSzPts val="1800"/>
              <a:buChar char="•"/>
            </a:pPr>
            <a:r>
              <a:rPr lang="zh-CN" sz="1800"/>
              <a:t>Joining Datasets</a:t>
            </a:r>
            <a:endParaRPr sz="1800"/>
          </a:p>
          <a:p>
            <a:pPr indent="0" lvl="0" marL="342900" rtl="0" algn="l">
              <a:spcBef>
                <a:spcPts val="360"/>
              </a:spcBef>
              <a:spcAft>
                <a:spcPts val="0"/>
              </a:spcAft>
              <a:buNone/>
            </a:pPr>
            <a:r>
              <a:t/>
            </a:r>
            <a:endParaRPr sz="1000"/>
          </a:p>
        </p:txBody>
      </p:sp>
      <p:sp>
        <p:nvSpPr>
          <p:cNvPr id="121" name="Google Shape;121;p26"/>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4"/>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44"/>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291" name="Google Shape;291;p44"/>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292" name="Google Shape;292;p44"/>
          <p:cNvSpPr txBox="1"/>
          <p:nvPr/>
        </p:nvSpPr>
        <p:spPr>
          <a:xfrm>
            <a:off x="685800" y="1071275"/>
            <a:ext cx="80772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3000">
                <a:solidFill>
                  <a:schemeClr val="lt1"/>
                </a:solidFill>
              </a:rPr>
              <a:t>METHODOLOGY</a:t>
            </a:r>
            <a:endParaRPr b="1" sz="3000">
              <a:solidFill>
                <a:schemeClr val="lt1"/>
              </a:solidFill>
            </a:endParaRPr>
          </a:p>
          <a:p>
            <a:pPr indent="-342900" lvl="0" marL="809999" rtl="0" algn="l">
              <a:lnSpc>
                <a:spcPct val="150000"/>
              </a:lnSpc>
              <a:spcBef>
                <a:spcPts val="360"/>
              </a:spcBef>
              <a:spcAft>
                <a:spcPts val="0"/>
              </a:spcAft>
              <a:buClr>
                <a:schemeClr val="lt1"/>
              </a:buClr>
              <a:buSzPts val="1800"/>
              <a:buChar char="•"/>
            </a:pPr>
            <a:r>
              <a:rPr b="1" lang="zh-CN" sz="1800">
                <a:solidFill>
                  <a:schemeClr val="lt1"/>
                </a:solidFill>
              </a:rPr>
              <a:t>Feature Engineering</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Regression Model &amp; Hypothesis</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Classification Model</a:t>
            </a:r>
            <a:endParaRPr b="1" sz="3000">
              <a:solidFill>
                <a:schemeClr val="lt1"/>
              </a:solidFill>
            </a:endParaRPr>
          </a:p>
        </p:txBody>
      </p:sp>
      <p:sp>
        <p:nvSpPr>
          <p:cNvPr id="293" name="Google Shape;293;p44"/>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Hypothesis</a:t>
            </a:r>
            <a:endParaRPr/>
          </a:p>
        </p:txBody>
      </p:sp>
      <p:sp>
        <p:nvSpPr>
          <p:cNvPr id="299" name="Google Shape;299;p45"/>
          <p:cNvSpPr txBox="1"/>
          <p:nvPr>
            <p:ph idx="1" type="body"/>
          </p:nvPr>
        </p:nvSpPr>
        <p:spPr>
          <a:xfrm>
            <a:off x="685800" y="1076050"/>
            <a:ext cx="7772400" cy="34959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360"/>
              </a:spcBef>
              <a:spcAft>
                <a:spcPts val="0"/>
              </a:spcAft>
              <a:buSzPts val="2400"/>
              <a:buChar char="●"/>
            </a:pPr>
            <a:r>
              <a:rPr lang="zh-CN" sz="2400"/>
              <a:t>Competing Hypothesis</a:t>
            </a:r>
            <a:endParaRPr sz="2400"/>
          </a:p>
          <a:p>
            <a:pPr indent="-540000" lvl="0" marL="990000" rtl="0" algn="l">
              <a:lnSpc>
                <a:spcPct val="150000"/>
              </a:lnSpc>
              <a:spcBef>
                <a:spcPts val="360"/>
              </a:spcBef>
              <a:spcAft>
                <a:spcPts val="0"/>
              </a:spcAft>
              <a:buNone/>
            </a:pPr>
            <a:r>
              <a:rPr lang="zh-CN" sz="1800"/>
              <a:t>H₀: Climate factors do not impact corporate financial performance.</a:t>
            </a:r>
            <a:endParaRPr sz="1800"/>
          </a:p>
          <a:p>
            <a:pPr indent="-540000" lvl="0" marL="990000" rtl="0" algn="l">
              <a:lnSpc>
                <a:spcPct val="150000"/>
              </a:lnSpc>
              <a:spcBef>
                <a:spcPts val="360"/>
              </a:spcBef>
              <a:spcAft>
                <a:spcPts val="0"/>
              </a:spcAft>
              <a:buNone/>
            </a:pPr>
            <a:r>
              <a:rPr lang="zh-CN" sz="1800"/>
              <a:t>Hₐ: Climate factors impact corporate financial performance</a:t>
            </a:r>
            <a:endParaRPr sz="1800"/>
          </a:p>
          <a:p>
            <a:pPr indent="-540000" lvl="0" marL="990000" rtl="0" algn="l">
              <a:lnSpc>
                <a:spcPct val="115000"/>
              </a:lnSpc>
              <a:spcBef>
                <a:spcPts val="360"/>
              </a:spcBef>
              <a:spcAft>
                <a:spcPts val="0"/>
              </a:spcAft>
              <a:buNone/>
            </a:pPr>
            <a:r>
              <a:t/>
            </a:r>
            <a:endParaRPr sz="1800"/>
          </a:p>
          <a:p>
            <a:pPr indent="0" lvl="0" marL="0" rtl="0" algn="l">
              <a:spcBef>
                <a:spcPts val="360"/>
              </a:spcBef>
              <a:spcAft>
                <a:spcPts val="0"/>
              </a:spcAft>
              <a:buNone/>
            </a:pPr>
            <a:r>
              <a:rPr lang="zh-CN" sz="1800"/>
              <a:t>	</a:t>
            </a:r>
            <a:endParaRPr sz="1800"/>
          </a:p>
        </p:txBody>
      </p:sp>
      <p:sp>
        <p:nvSpPr>
          <p:cNvPr id="300" name="Google Shape;300;p45"/>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6"/>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Methodology</a:t>
            </a:r>
            <a:endParaRPr/>
          </a:p>
        </p:txBody>
      </p:sp>
      <p:sp>
        <p:nvSpPr>
          <p:cNvPr id="306" name="Google Shape;306;p46"/>
          <p:cNvSpPr txBox="1"/>
          <p:nvPr>
            <p:ph idx="1" type="body"/>
          </p:nvPr>
        </p:nvSpPr>
        <p:spPr>
          <a:xfrm>
            <a:off x="685800" y="1068875"/>
            <a:ext cx="7772400" cy="35031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360"/>
              </a:spcBef>
              <a:spcAft>
                <a:spcPts val="0"/>
              </a:spcAft>
              <a:buSzPts val="2400"/>
              <a:buChar char="●"/>
            </a:pPr>
            <a:r>
              <a:rPr lang="zh-CN" sz="2400"/>
              <a:t>Aims and Methodology of Data Analysis</a:t>
            </a:r>
            <a:endParaRPr sz="2400"/>
          </a:p>
          <a:p>
            <a:pPr indent="-342900" lvl="0" marL="914400" rtl="0" algn="l">
              <a:lnSpc>
                <a:spcPct val="115000"/>
              </a:lnSpc>
              <a:spcBef>
                <a:spcPts val="0"/>
              </a:spcBef>
              <a:spcAft>
                <a:spcPts val="0"/>
              </a:spcAft>
              <a:buSzPts val="1800"/>
              <a:buChar char="○"/>
            </a:pPr>
            <a:r>
              <a:rPr lang="zh-CN" sz="1800"/>
              <a:t>Identify plausible </a:t>
            </a:r>
            <a:r>
              <a:rPr lang="zh-CN" sz="1800"/>
              <a:t>climate--cfp </a:t>
            </a:r>
            <a:r>
              <a:rPr lang="zh-CN" sz="1800"/>
              <a:t>relationships</a:t>
            </a:r>
            <a:endParaRPr sz="1800"/>
          </a:p>
          <a:p>
            <a:pPr indent="-342900" lvl="1" marL="1371600" rtl="0" algn="l">
              <a:lnSpc>
                <a:spcPct val="115000"/>
              </a:lnSpc>
              <a:spcBef>
                <a:spcPts val="0"/>
              </a:spcBef>
              <a:spcAft>
                <a:spcPts val="0"/>
              </a:spcAft>
              <a:buSzPts val="1800"/>
              <a:buChar char="■"/>
            </a:pPr>
            <a:r>
              <a:rPr lang="zh-CN" sz="1800"/>
              <a:t>Dimension reduction of monthly temp data</a:t>
            </a:r>
            <a:endParaRPr sz="1800"/>
          </a:p>
          <a:p>
            <a:pPr indent="-342900" lvl="1" marL="1371600" rtl="0" algn="l">
              <a:lnSpc>
                <a:spcPct val="115000"/>
              </a:lnSpc>
              <a:spcBef>
                <a:spcPts val="0"/>
              </a:spcBef>
              <a:spcAft>
                <a:spcPts val="0"/>
              </a:spcAft>
              <a:buSzPts val="1800"/>
              <a:buChar char="■"/>
            </a:pPr>
            <a:r>
              <a:rPr lang="zh-CN" sz="1800"/>
              <a:t>Use linear and nonlinear methods</a:t>
            </a:r>
            <a:endParaRPr sz="1800"/>
          </a:p>
          <a:p>
            <a:pPr indent="-342900" lvl="0" marL="914400" rtl="0" algn="l">
              <a:lnSpc>
                <a:spcPct val="115000"/>
              </a:lnSpc>
              <a:spcBef>
                <a:spcPts val="0"/>
              </a:spcBef>
              <a:spcAft>
                <a:spcPts val="0"/>
              </a:spcAft>
              <a:buSzPts val="1800"/>
              <a:buChar char="○"/>
            </a:pPr>
            <a:r>
              <a:rPr lang="zh-CN" sz="1800"/>
              <a:t>Test whether found relationship is statistically significant</a:t>
            </a:r>
            <a:endParaRPr sz="1800"/>
          </a:p>
          <a:p>
            <a:pPr indent="-342900" lvl="1" marL="1371600" rtl="0" algn="l">
              <a:lnSpc>
                <a:spcPct val="115000"/>
              </a:lnSpc>
              <a:spcBef>
                <a:spcPts val="0"/>
              </a:spcBef>
              <a:spcAft>
                <a:spcPts val="0"/>
              </a:spcAft>
              <a:buSzPts val="1800"/>
              <a:buChar char="■"/>
            </a:pPr>
            <a:r>
              <a:rPr lang="zh-CN" sz="1800"/>
              <a:t>Using LOOCV</a:t>
            </a:r>
            <a:endParaRPr sz="1800"/>
          </a:p>
          <a:p>
            <a:pPr indent="-342900" lvl="1" marL="1371600" rtl="0" algn="l">
              <a:lnSpc>
                <a:spcPct val="115000"/>
              </a:lnSpc>
              <a:spcBef>
                <a:spcPts val="0"/>
              </a:spcBef>
              <a:spcAft>
                <a:spcPts val="0"/>
              </a:spcAft>
              <a:buSzPts val="1800"/>
              <a:buChar char="■"/>
            </a:pPr>
            <a:r>
              <a:rPr lang="zh-CN" sz="1800"/>
              <a:t>Using permutation test</a:t>
            </a:r>
            <a:endParaRPr sz="1800"/>
          </a:p>
          <a:p>
            <a:pPr indent="-342900" lvl="0" marL="914400" rtl="0" algn="l">
              <a:lnSpc>
                <a:spcPct val="115000"/>
              </a:lnSpc>
              <a:spcBef>
                <a:spcPts val="0"/>
              </a:spcBef>
              <a:spcAft>
                <a:spcPts val="0"/>
              </a:spcAft>
              <a:buSzPts val="1800"/>
              <a:buChar char="○"/>
            </a:pPr>
            <a:r>
              <a:rPr lang="zh-CN" sz="1800"/>
              <a:t>Assess study’s</a:t>
            </a:r>
            <a:r>
              <a:rPr lang="zh-CN" sz="1800"/>
              <a:t> collective results set for false positives</a:t>
            </a:r>
            <a:endParaRPr sz="1800"/>
          </a:p>
          <a:p>
            <a:pPr indent="-342900" lvl="1" marL="1371600" rtl="0" algn="l">
              <a:lnSpc>
                <a:spcPct val="115000"/>
              </a:lnSpc>
              <a:spcBef>
                <a:spcPts val="0"/>
              </a:spcBef>
              <a:spcAft>
                <a:spcPts val="0"/>
              </a:spcAft>
              <a:buSzPts val="1800"/>
              <a:buChar char="■"/>
            </a:pPr>
            <a:r>
              <a:rPr lang="zh-CN" sz="1800"/>
              <a:t>Using binomial test</a:t>
            </a:r>
            <a:endParaRPr sz="1800"/>
          </a:p>
          <a:p>
            <a:pPr indent="0" lvl="0" marL="0" rtl="0" algn="l">
              <a:spcBef>
                <a:spcPts val="360"/>
              </a:spcBef>
              <a:spcAft>
                <a:spcPts val="0"/>
              </a:spcAft>
              <a:buNone/>
            </a:pPr>
            <a:r>
              <a:t/>
            </a:r>
            <a:endParaRPr sz="1800"/>
          </a:p>
          <a:p>
            <a:pPr indent="-540000" lvl="0" marL="990000" rtl="0" algn="l">
              <a:lnSpc>
                <a:spcPct val="115000"/>
              </a:lnSpc>
              <a:spcBef>
                <a:spcPts val="360"/>
              </a:spcBef>
              <a:spcAft>
                <a:spcPts val="0"/>
              </a:spcAft>
              <a:buClr>
                <a:schemeClr val="dk1"/>
              </a:buClr>
              <a:buSzPts val="1100"/>
              <a:buFont typeface="Arial"/>
              <a:buNone/>
            </a:pPr>
            <a:r>
              <a:t/>
            </a:r>
            <a:endParaRPr sz="1800"/>
          </a:p>
          <a:p>
            <a:pPr indent="0" lvl="0" marL="0" rtl="0" algn="l">
              <a:lnSpc>
                <a:spcPct val="115000"/>
              </a:lnSpc>
              <a:spcBef>
                <a:spcPts val="480"/>
              </a:spcBef>
              <a:spcAft>
                <a:spcPts val="0"/>
              </a:spcAft>
              <a:buNone/>
            </a:pPr>
            <a:r>
              <a:t/>
            </a:r>
            <a:endParaRPr/>
          </a:p>
        </p:txBody>
      </p:sp>
      <p:sp>
        <p:nvSpPr>
          <p:cNvPr id="307" name="Google Shape;307;p46"/>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7"/>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Functional Principle Component Analysis</a:t>
            </a:r>
            <a:endParaRPr/>
          </a:p>
        </p:txBody>
      </p:sp>
      <p:sp>
        <p:nvSpPr>
          <p:cNvPr id="313" name="Google Shape;313;p47"/>
          <p:cNvSpPr txBox="1"/>
          <p:nvPr>
            <p:ph idx="1" type="body"/>
          </p:nvPr>
        </p:nvSpPr>
        <p:spPr>
          <a:xfrm>
            <a:off x="685800" y="906325"/>
            <a:ext cx="7772400" cy="3495900"/>
          </a:xfrm>
          <a:prstGeom prst="rect">
            <a:avLst/>
          </a:prstGeom>
        </p:spPr>
        <p:txBody>
          <a:bodyPr anchorCtr="0" anchor="t" bIns="45700" lIns="91425" spcFirstLastPara="1" rIns="91425" wrap="square" tIns="45700">
            <a:noAutofit/>
          </a:bodyPr>
          <a:lstStyle/>
          <a:p>
            <a:pPr indent="-381000" lvl="0" marL="457200" rtl="0" algn="l">
              <a:lnSpc>
                <a:spcPct val="150000"/>
              </a:lnSpc>
              <a:spcBef>
                <a:spcPts val="360"/>
              </a:spcBef>
              <a:spcAft>
                <a:spcPts val="0"/>
              </a:spcAft>
              <a:buSzPts val="2400"/>
              <a:buChar char="●"/>
            </a:pPr>
            <a:r>
              <a:rPr lang="zh-CN" sz="2400"/>
              <a:t>Functional PCA for temperature d</a:t>
            </a:r>
            <a:r>
              <a:rPr lang="zh-CN" sz="2400"/>
              <a:t>imension reduction</a:t>
            </a:r>
            <a:endParaRPr sz="2400"/>
          </a:p>
          <a:p>
            <a:pPr indent="-342900" lvl="0" marL="914400" rtl="0" algn="l">
              <a:lnSpc>
                <a:spcPct val="150000"/>
              </a:lnSpc>
              <a:spcBef>
                <a:spcPts val="0"/>
              </a:spcBef>
              <a:spcAft>
                <a:spcPts val="0"/>
              </a:spcAft>
              <a:buSzPts val="1800"/>
              <a:buChar char="○"/>
            </a:pPr>
            <a:r>
              <a:rPr lang="zh-CN" sz="1800"/>
              <a:t>Representation in Fourier basis</a:t>
            </a:r>
            <a:endParaRPr sz="1800"/>
          </a:p>
          <a:p>
            <a:pPr indent="-342900" lvl="0" marL="914400" rtl="0" algn="l">
              <a:lnSpc>
                <a:spcPct val="150000"/>
              </a:lnSpc>
              <a:spcBef>
                <a:spcPts val="0"/>
              </a:spcBef>
              <a:spcAft>
                <a:spcPts val="0"/>
              </a:spcAft>
              <a:buSzPts val="1800"/>
              <a:buChar char="○"/>
            </a:pPr>
            <a:r>
              <a:rPr lang="zh-CN" sz="1800"/>
              <a:t>How many functional PCs to use?</a:t>
            </a:r>
            <a:endParaRPr sz="1800"/>
          </a:p>
          <a:p>
            <a:pPr indent="0" lvl="0" marL="0" rtl="0" algn="l">
              <a:lnSpc>
                <a:spcPct val="150000"/>
              </a:lnSpc>
              <a:spcBef>
                <a:spcPts val="360"/>
              </a:spcBef>
              <a:spcAft>
                <a:spcPts val="0"/>
              </a:spcAft>
              <a:buNone/>
            </a:pPr>
            <a:r>
              <a:t/>
            </a:r>
            <a:endParaRPr/>
          </a:p>
        </p:txBody>
      </p:sp>
      <p:sp>
        <p:nvSpPr>
          <p:cNvPr id="314" name="Google Shape;314;p47"/>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pic>
        <p:nvPicPr>
          <p:cNvPr id="315" name="Google Shape;315;p47"/>
          <p:cNvPicPr preferRelativeResize="0"/>
          <p:nvPr/>
        </p:nvPicPr>
        <p:blipFill rotWithShape="1">
          <a:blip r:embed="rId3">
            <a:alphaModFix/>
          </a:blip>
          <a:srcRect b="5234" l="0" r="0" t="7084"/>
          <a:stretch/>
        </p:blipFill>
        <p:spPr>
          <a:xfrm>
            <a:off x="1133450" y="2509400"/>
            <a:ext cx="2919000" cy="2227325"/>
          </a:xfrm>
          <a:prstGeom prst="rect">
            <a:avLst/>
          </a:prstGeom>
          <a:noFill/>
          <a:ln>
            <a:noFill/>
          </a:ln>
        </p:spPr>
      </p:pic>
      <p:pic>
        <p:nvPicPr>
          <p:cNvPr id="316" name="Google Shape;316;p47"/>
          <p:cNvPicPr preferRelativeResize="0"/>
          <p:nvPr/>
        </p:nvPicPr>
        <p:blipFill rotWithShape="1">
          <a:blip r:embed="rId4">
            <a:alphaModFix/>
          </a:blip>
          <a:srcRect b="5366" l="0" r="0" t="6944"/>
          <a:stretch/>
        </p:blipFill>
        <p:spPr>
          <a:xfrm>
            <a:off x="4835675" y="2478225"/>
            <a:ext cx="2879675" cy="2258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8"/>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Independent Component Analysis</a:t>
            </a:r>
            <a:endParaRPr/>
          </a:p>
        </p:txBody>
      </p:sp>
      <p:sp>
        <p:nvSpPr>
          <p:cNvPr id="322" name="Google Shape;322;p48"/>
          <p:cNvSpPr txBox="1"/>
          <p:nvPr>
            <p:ph idx="1" type="body"/>
          </p:nvPr>
        </p:nvSpPr>
        <p:spPr>
          <a:xfrm>
            <a:off x="685800" y="1068875"/>
            <a:ext cx="7772400" cy="35031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zh-CN" sz="1800"/>
              <a:t>Method: decompose data into the </a:t>
            </a:r>
            <a:r>
              <a:rPr lang="zh-CN" sz="1800"/>
              <a:t>independent</a:t>
            </a:r>
            <a:r>
              <a:rPr lang="zh-CN" sz="1800"/>
              <a:t> components  </a:t>
            </a:r>
            <a:endParaRPr sz="1800"/>
          </a:p>
          <a:p>
            <a:pPr indent="-342900" lvl="0" marL="457200" rtl="0" algn="l">
              <a:lnSpc>
                <a:spcPct val="150000"/>
              </a:lnSpc>
              <a:spcBef>
                <a:spcPts val="0"/>
              </a:spcBef>
              <a:spcAft>
                <a:spcPts val="0"/>
              </a:spcAft>
              <a:buSzPts val="1800"/>
              <a:buChar char="●"/>
            </a:pPr>
            <a:r>
              <a:rPr lang="zh-CN" sz="1800"/>
              <a:t>Idea: one season corresponds to one component</a:t>
            </a:r>
            <a:endParaRPr sz="1800"/>
          </a:p>
          <a:p>
            <a:pPr indent="-342900" lvl="0" marL="457200" rtl="0" algn="l">
              <a:lnSpc>
                <a:spcPct val="150000"/>
              </a:lnSpc>
              <a:spcBef>
                <a:spcPts val="0"/>
              </a:spcBef>
              <a:spcAft>
                <a:spcPts val="0"/>
              </a:spcAft>
              <a:buSzPts val="1800"/>
              <a:buChar char="●"/>
            </a:pPr>
            <a:r>
              <a:rPr lang="zh-CN" sz="1800"/>
              <a:t>Comparison:</a:t>
            </a:r>
            <a:endParaRPr sz="1800"/>
          </a:p>
          <a:p>
            <a:pPr indent="-342900" lvl="1" marL="914400" rtl="0" algn="l">
              <a:lnSpc>
                <a:spcPct val="150000"/>
              </a:lnSpc>
              <a:spcBef>
                <a:spcPts val="0"/>
              </a:spcBef>
              <a:spcAft>
                <a:spcPts val="0"/>
              </a:spcAft>
              <a:buSzPts val="1800"/>
              <a:buChar char="○"/>
            </a:pPr>
            <a:r>
              <a:rPr lang="zh-CN" sz="1800"/>
              <a:t>independence</a:t>
            </a:r>
            <a:r>
              <a:rPr lang="zh-CN" sz="1800"/>
              <a:t> instead </a:t>
            </a:r>
            <a:r>
              <a:rPr lang="zh-CN" sz="1800"/>
              <a:t>variance</a:t>
            </a:r>
            <a:r>
              <a:rPr lang="zh-CN" sz="1800"/>
              <a:t>;</a:t>
            </a:r>
            <a:endParaRPr sz="1800"/>
          </a:p>
          <a:p>
            <a:pPr indent="-342900" lvl="1" marL="914400" rtl="0" algn="l">
              <a:lnSpc>
                <a:spcPct val="150000"/>
              </a:lnSpc>
              <a:spcBef>
                <a:spcPts val="0"/>
              </a:spcBef>
              <a:spcAft>
                <a:spcPts val="0"/>
              </a:spcAft>
              <a:buSzPts val="1800"/>
              <a:buChar char="○"/>
            </a:pPr>
            <a:r>
              <a:rPr lang="zh-CN" sz="1800"/>
              <a:t>non-Gaussian assumption over data;</a:t>
            </a:r>
            <a:endParaRPr sz="1800"/>
          </a:p>
          <a:p>
            <a:pPr indent="-342900" lvl="1" marL="914400" rtl="0" algn="l">
              <a:lnSpc>
                <a:spcPct val="150000"/>
              </a:lnSpc>
              <a:spcBef>
                <a:spcPts val="0"/>
              </a:spcBef>
              <a:spcAft>
                <a:spcPts val="0"/>
              </a:spcAft>
              <a:buSzPts val="1800"/>
              <a:buChar char="○"/>
            </a:pPr>
            <a:r>
              <a:rPr lang="zh-CN" sz="1800"/>
              <a:t>without </a:t>
            </a:r>
            <a:r>
              <a:rPr lang="zh-CN" sz="1800"/>
              <a:t>orthogonality assumption over components.</a:t>
            </a:r>
            <a:endParaRPr sz="1800"/>
          </a:p>
        </p:txBody>
      </p:sp>
      <p:sp>
        <p:nvSpPr>
          <p:cNvPr id="323" name="Google Shape;323;p48"/>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Regression Model</a:t>
            </a:r>
            <a:endParaRPr/>
          </a:p>
        </p:txBody>
      </p:sp>
      <p:sp>
        <p:nvSpPr>
          <p:cNvPr id="329" name="Google Shape;329;p49"/>
          <p:cNvSpPr txBox="1"/>
          <p:nvPr>
            <p:ph idx="1" type="body"/>
          </p:nvPr>
        </p:nvSpPr>
        <p:spPr>
          <a:xfrm>
            <a:off x="638275" y="1090275"/>
            <a:ext cx="7772400" cy="35103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zh-CN" sz="1800"/>
              <a:t>Model: </a:t>
            </a:r>
            <a:endParaRPr sz="1800"/>
          </a:p>
          <a:p>
            <a:pPr indent="-342900" lvl="0" marL="457200" rtl="0" algn="l">
              <a:lnSpc>
                <a:spcPct val="150000"/>
              </a:lnSpc>
              <a:spcBef>
                <a:spcPts val="0"/>
              </a:spcBef>
              <a:spcAft>
                <a:spcPts val="0"/>
              </a:spcAft>
              <a:buSzPts val="1800"/>
              <a:buChar char="●"/>
            </a:pPr>
            <a:r>
              <a:rPr lang="zh-CN" sz="1800"/>
              <a:t>Relationship chosen by maximising adjusted R² </a:t>
            </a:r>
            <a:endParaRPr sz="1800"/>
          </a:p>
          <a:p>
            <a:pPr indent="-342900" lvl="1" marL="914400" rtl="0" algn="l">
              <a:lnSpc>
                <a:spcPct val="150000"/>
              </a:lnSpc>
              <a:spcBef>
                <a:spcPts val="0"/>
              </a:spcBef>
              <a:spcAft>
                <a:spcPts val="0"/>
              </a:spcAft>
              <a:buSzPts val="1800"/>
              <a:buChar char="○"/>
            </a:pPr>
            <a:r>
              <a:rPr lang="zh-CN" sz="1800"/>
              <a:t>However, this makes t-test results unreliable</a:t>
            </a:r>
            <a:endParaRPr sz="1800"/>
          </a:p>
          <a:p>
            <a:pPr indent="-342900" lvl="0" marL="457200" rtl="0" algn="l">
              <a:lnSpc>
                <a:spcPct val="150000"/>
              </a:lnSpc>
              <a:spcBef>
                <a:spcPts val="0"/>
              </a:spcBef>
              <a:spcAft>
                <a:spcPts val="0"/>
              </a:spcAft>
              <a:buSzPts val="1800"/>
              <a:buChar char="●"/>
            </a:pPr>
            <a:r>
              <a:rPr lang="zh-CN" sz="1800"/>
              <a:t>H₀: expect to see identified model with a similar adjusted R² value given that there is no relationship</a:t>
            </a:r>
            <a:endParaRPr sz="1800"/>
          </a:p>
          <a:p>
            <a:pPr indent="-342900" lvl="0" marL="457200" rtl="0" algn="l">
              <a:lnSpc>
                <a:spcPct val="150000"/>
              </a:lnSpc>
              <a:spcBef>
                <a:spcPts val="0"/>
              </a:spcBef>
              <a:spcAft>
                <a:spcPts val="0"/>
              </a:spcAft>
              <a:buSzPts val="1800"/>
              <a:buChar char="●"/>
            </a:pPr>
            <a:r>
              <a:rPr lang="zh-CN" sz="1800"/>
              <a:t>Permutation test used to construct distribution of adjusted R² given H₀</a:t>
            </a:r>
            <a:endParaRPr sz="1800"/>
          </a:p>
        </p:txBody>
      </p:sp>
      <p:sp>
        <p:nvSpPr>
          <p:cNvPr id="330" name="Google Shape;330;p49"/>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pic>
        <p:nvPicPr>
          <p:cNvPr descr="&lt;math xmlns=&quot;http://www.w3.org/1998/Math/MathML&quot;&gt;&lt;mi&gt;C&lt;/mi&gt;&lt;mi&gt;F&lt;/mi&gt;&lt;mi&gt;P&lt;/mi&gt;&lt;mo&gt;&amp;#xA0;&lt;/mo&gt;&lt;mo&gt;~&lt;/mo&gt;&lt;mo&gt;&amp;#xA0;&lt;/mo&gt;&lt;mi&gt;t&lt;/mi&gt;&lt;mi&gt;e&lt;/mi&gt;&lt;mi&gt;m&lt;/mi&gt;&lt;mi&gt;p&lt;/mi&gt;&lt;mi&gt;e&lt;/mi&gt;&lt;mi&gt;r&lt;/mi&gt;&lt;mi&gt;a&lt;/mi&gt;&lt;mi&gt;t&lt;/mi&gt;&lt;mi&gt;u&lt;/mi&gt;&lt;mi&gt;r&lt;/mi&gt;&lt;mi&gt;e&lt;/mi&gt;&lt;mo&gt;(&lt;/mo&gt;&lt;mi&gt;f&lt;/mi&gt;&lt;mi&gt;P&lt;/mi&gt;&lt;mi&gt;C&lt;/mi&gt;&lt;mi&gt;s&lt;/mi&gt;&lt;mo&gt;)&lt;/mo&gt;&lt;mo&gt;&amp;#xA0;&lt;/mo&gt;&lt;mo&gt;+&lt;/mo&gt;&lt;mo&gt;&amp;#xA0;&lt;/mo&gt;&lt;mi&gt;b&lt;/mi&gt;&lt;mi&gt;u&lt;/mi&gt;&lt;mi&gt;s&lt;/mi&gt;&lt;mi&gt;h&lt;/mi&gt;&lt;mi&gt;f&lt;/mi&gt;&lt;mi&gt;i&lt;/mi&gt;&lt;mi&gt;r&lt;/mi&gt;&lt;mi&gt;e&lt;/mi&gt;&lt;mi&gt;s&lt;/mi&gt;&lt;/math&gt;" id="331" name="Google Shape;331;p49" title="C F P space tilde space t e m p e r a t u r e left parenthesis f P C s right parenthesis space plus space b u s h f i r e s"/>
          <p:cNvPicPr preferRelativeResize="0"/>
          <p:nvPr/>
        </p:nvPicPr>
        <p:blipFill>
          <a:blip r:embed="rId3">
            <a:alphaModFix/>
          </a:blip>
          <a:stretch>
            <a:fillRect/>
          </a:stretch>
        </p:blipFill>
        <p:spPr>
          <a:xfrm>
            <a:off x="1924174" y="1187823"/>
            <a:ext cx="4343402" cy="22139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50"/>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Classification Model</a:t>
            </a:r>
            <a:endParaRPr/>
          </a:p>
        </p:txBody>
      </p:sp>
      <p:sp>
        <p:nvSpPr>
          <p:cNvPr id="337" name="Google Shape;337;p50"/>
          <p:cNvSpPr txBox="1"/>
          <p:nvPr>
            <p:ph idx="1" type="body"/>
          </p:nvPr>
        </p:nvSpPr>
        <p:spPr>
          <a:xfrm>
            <a:off x="685800" y="1240200"/>
            <a:ext cx="7772400" cy="35031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SzPts val="1800"/>
              <a:buChar char="●"/>
            </a:pPr>
            <a:r>
              <a:rPr lang="zh-CN" sz="1800"/>
              <a:t>Logistic regression:</a:t>
            </a:r>
            <a:endParaRPr sz="1800"/>
          </a:p>
          <a:p>
            <a:pPr indent="-342900" lvl="1" marL="914400" rtl="0" algn="l">
              <a:lnSpc>
                <a:spcPct val="115000"/>
              </a:lnSpc>
              <a:spcBef>
                <a:spcPts val="0"/>
              </a:spcBef>
              <a:spcAft>
                <a:spcPts val="0"/>
              </a:spcAft>
              <a:buSzPts val="1800"/>
              <a:buChar char="○"/>
            </a:pPr>
            <a:r>
              <a:rPr lang="zh-CN" sz="1800"/>
              <a:t>Model:</a:t>
            </a:r>
            <a:endParaRPr sz="1800"/>
          </a:p>
          <a:p>
            <a:pPr indent="-342900" lvl="1" marL="914400" rtl="0" algn="l">
              <a:lnSpc>
                <a:spcPct val="115000"/>
              </a:lnSpc>
              <a:spcBef>
                <a:spcPts val="0"/>
              </a:spcBef>
              <a:spcAft>
                <a:spcPts val="0"/>
              </a:spcAft>
              <a:buSzPts val="1800"/>
              <a:buChar char="○"/>
            </a:pPr>
            <a:r>
              <a:rPr lang="zh-CN" sz="1800"/>
              <a:t>Idea: use activate function to transform features</a:t>
            </a:r>
            <a:endParaRPr sz="1800"/>
          </a:p>
          <a:p>
            <a:pPr indent="-342900" lvl="0" marL="457200" rtl="0" algn="l">
              <a:lnSpc>
                <a:spcPct val="115000"/>
              </a:lnSpc>
              <a:spcBef>
                <a:spcPts val="0"/>
              </a:spcBef>
              <a:spcAft>
                <a:spcPts val="0"/>
              </a:spcAft>
              <a:buSzPts val="1800"/>
              <a:buChar char="●"/>
            </a:pPr>
            <a:r>
              <a:rPr lang="zh-CN" sz="1800"/>
              <a:t>Support vector machines (kernel trick):</a:t>
            </a:r>
            <a:endParaRPr sz="1800"/>
          </a:p>
          <a:p>
            <a:pPr indent="-342900" lvl="1" marL="914400" rtl="0" algn="l">
              <a:lnSpc>
                <a:spcPct val="115000"/>
              </a:lnSpc>
              <a:spcBef>
                <a:spcPts val="0"/>
              </a:spcBef>
              <a:spcAft>
                <a:spcPts val="0"/>
              </a:spcAft>
              <a:buSzPts val="1800"/>
              <a:buChar char="○"/>
            </a:pPr>
            <a:r>
              <a:rPr lang="zh-CN" sz="1800"/>
              <a:t>Model: </a:t>
            </a:r>
            <a:endParaRPr sz="1800"/>
          </a:p>
          <a:p>
            <a:pPr indent="-342900" lvl="1" marL="914400" rtl="0" algn="l">
              <a:lnSpc>
                <a:spcPct val="115000"/>
              </a:lnSpc>
              <a:spcBef>
                <a:spcPts val="0"/>
              </a:spcBef>
              <a:spcAft>
                <a:spcPts val="0"/>
              </a:spcAft>
              <a:buSzPts val="1800"/>
              <a:buChar char="○"/>
            </a:pPr>
            <a:r>
              <a:rPr lang="zh-CN" sz="1800"/>
              <a:t>Idea: map the features into high dimessional kernel space</a:t>
            </a:r>
            <a:endParaRPr sz="1800"/>
          </a:p>
          <a:p>
            <a:pPr indent="-342900" lvl="0" marL="457200" rtl="0" algn="l">
              <a:lnSpc>
                <a:spcPct val="115000"/>
              </a:lnSpc>
              <a:spcBef>
                <a:spcPts val="0"/>
              </a:spcBef>
              <a:spcAft>
                <a:spcPts val="0"/>
              </a:spcAft>
              <a:buSzPts val="1800"/>
              <a:buChar char="●"/>
            </a:pPr>
            <a:r>
              <a:rPr lang="zh-CN" sz="1800"/>
              <a:t>Random forest:</a:t>
            </a:r>
            <a:endParaRPr sz="1800"/>
          </a:p>
          <a:p>
            <a:pPr indent="-342900" lvl="1" marL="914400" rtl="0" algn="l">
              <a:lnSpc>
                <a:spcPct val="115000"/>
              </a:lnSpc>
              <a:spcBef>
                <a:spcPts val="0"/>
              </a:spcBef>
              <a:spcAft>
                <a:spcPts val="0"/>
              </a:spcAft>
              <a:buSzPts val="1800"/>
              <a:buChar char="○"/>
            </a:pPr>
            <a:r>
              <a:rPr lang="zh-CN" sz="1800"/>
              <a:t>Model: </a:t>
            </a:r>
            <a:endParaRPr sz="1800"/>
          </a:p>
          <a:p>
            <a:pPr indent="-342900" lvl="1" marL="914400" rtl="0" algn="l">
              <a:lnSpc>
                <a:spcPct val="115000"/>
              </a:lnSpc>
              <a:spcBef>
                <a:spcPts val="0"/>
              </a:spcBef>
              <a:spcAft>
                <a:spcPts val="0"/>
              </a:spcAft>
              <a:buSzPts val="1800"/>
              <a:buChar char="○"/>
            </a:pPr>
            <a:r>
              <a:rPr lang="zh-CN" sz="1800"/>
              <a:t>Idea: approximate non-linear relationship via piecewise constants </a:t>
            </a:r>
            <a:endParaRPr sz="1800"/>
          </a:p>
        </p:txBody>
      </p:sp>
      <p:sp>
        <p:nvSpPr>
          <p:cNvPr id="338" name="Google Shape;338;p50"/>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pic>
        <p:nvPicPr>
          <p:cNvPr descr="&lt;math xmlns=&quot;http://www.w3.org/1998/Math/MathML&quot;&gt;&lt;mo&gt;&amp;#x2206;&lt;/mo&gt;&lt;mi&gt;C&lt;/mi&gt;&lt;mi&gt;F&lt;/mi&gt;&lt;mi&gt;P&lt;/mi&gt;&lt;mo&gt;&amp;#xA0;&lt;/mo&gt;&lt;mo&gt;~&lt;/mo&gt;&lt;mo&gt;&amp;#xA0;&lt;/mo&gt;&lt;mi&gt;R&lt;/mi&gt;&lt;mi&gt;F&lt;/mi&gt;&lt;mo&gt;(&lt;/mo&gt;&lt;mi&gt;t&lt;/mi&gt;&lt;mi&gt;e&lt;/mi&gt;&lt;mi&gt;m&lt;/mi&gt;&lt;mi&gt;p&lt;/mi&gt;&lt;mi&gt;e&lt;/mi&gt;&lt;mi&gt;r&lt;/mi&gt;&lt;mi&gt;a&lt;/mi&gt;&lt;mi&gt;t&lt;/mi&gt;&lt;mi&gt;u&lt;/mi&gt;&lt;mi&gt;r&lt;/mi&gt;&lt;mi&gt;e&lt;/mi&gt;&lt;mo&gt;(&lt;/mo&gt;&lt;mi&gt;f&lt;/mi&gt;&lt;mi&gt;P&lt;/mi&gt;&lt;mi&gt;C&lt;/mi&gt;&lt;mi&gt;s&lt;/mi&gt;&lt;mo&gt;)&lt;/mo&gt;&lt;mo&gt;&amp;#xA0;&lt;/mo&gt;&lt;mo&gt;+&lt;/mo&gt;&lt;mo&gt;&amp;#xA0;&lt;/mo&gt;&lt;mi&gt;b&lt;/mi&gt;&lt;mi&gt;u&lt;/mi&gt;&lt;mi&gt;s&lt;/mi&gt;&lt;mi&gt;h&lt;/mi&gt;&lt;mi&gt;f&lt;/mi&gt;&lt;mi&gt;i&lt;/mi&gt;&lt;mi&gt;r&lt;/mi&gt;&lt;mi&gt;e&lt;/mi&gt;&lt;mi&gt;s&lt;/mi&gt;&lt;mo&gt;)&lt;/mo&gt;&lt;/math&gt;" id="339" name="Google Shape;339;p50" title="increment C F P space tilde space R F left parenthesis t e m p e r a t u r e left parenthesis f P C s right parenthesis space plus space b u s h f i r e s right parenthesis"/>
          <p:cNvPicPr preferRelativeResize="0"/>
          <p:nvPr/>
        </p:nvPicPr>
        <p:blipFill>
          <a:blip r:embed="rId3">
            <a:alphaModFix/>
          </a:blip>
          <a:stretch>
            <a:fillRect/>
          </a:stretch>
        </p:blipFill>
        <p:spPr>
          <a:xfrm>
            <a:off x="2468101" y="3542826"/>
            <a:ext cx="4719302" cy="204650"/>
          </a:xfrm>
          <a:prstGeom prst="rect">
            <a:avLst/>
          </a:prstGeom>
          <a:noFill/>
          <a:ln>
            <a:noFill/>
          </a:ln>
        </p:spPr>
      </p:pic>
      <p:pic>
        <p:nvPicPr>
          <p:cNvPr descr="&lt;math xmlns=&quot;http://www.w3.org/1998/Math/MathML&quot;&gt;&lt;mo&gt;&amp;#x2206;&lt;/mo&gt;&lt;mi&gt;C&lt;/mi&gt;&lt;mi&gt;F&lt;/mi&gt;&lt;mi&gt;P&lt;/mi&gt;&lt;mo&gt;&amp;#xA0;&lt;/mo&gt;&lt;mo&gt;~&lt;/mo&gt;&lt;mo&gt;&amp;#xA0;&lt;/mo&gt;&lt;mi&gt;L&lt;/mi&gt;&lt;mi&gt;R&lt;/mi&gt;&lt;mo&gt;(&lt;/mo&gt;&lt;mi&gt;t&lt;/mi&gt;&lt;mi&gt;e&lt;/mi&gt;&lt;mi&gt;m&lt;/mi&gt;&lt;mi&gt;p&lt;/mi&gt;&lt;mi&gt;e&lt;/mi&gt;&lt;mi&gt;r&lt;/mi&gt;&lt;mi&gt;a&lt;/mi&gt;&lt;mi&gt;t&lt;/mi&gt;&lt;mi&gt;u&lt;/mi&gt;&lt;mi&gt;r&lt;/mi&gt;&lt;mi&gt;e&lt;/mi&gt;&lt;mo&gt;(&lt;/mo&gt;&lt;mi&gt;f&lt;/mi&gt;&lt;mi&gt;P&lt;/mi&gt;&lt;mi&gt;C&lt;/mi&gt;&lt;mi&gt;s&lt;/mi&gt;&lt;mo&gt;)&lt;/mo&gt;&lt;mo&gt;&amp;#xA0;&lt;/mo&gt;&lt;mo&gt;+&lt;/mo&gt;&lt;mo&gt;&amp;#xA0;&lt;/mo&gt;&lt;mi&gt;b&lt;/mi&gt;&lt;mi&gt;u&lt;/mi&gt;&lt;mi&gt;s&lt;/mi&gt;&lt;mi&gt;h&lt;/mi&gt;&lt;mi&gt;f&lt;/mi&gt;&lt;mi&gt;i&lt;/mi&gt;&lt;mi&gt;r&lt;/mi&gt;&lt;mi&gt;e&lt;/mi&gt;&lt;mi&gt;s&lt;/mi&gt;&lt;mo&gt;)&lt;/mo&gt;&lt;/math&gt;" id="340" name="Google Shape;340;p50" title="increment C F P space tilde space L R left parenthesis t e m p e r a t u r e left parenthesis f P C s right parenthesis space plus space b u s h f i r e s right parenthesis"/>
          <p:cNvPicPr preferRelativeResize="0"/>
          <p:nvPr/>
        </p:nvPicPr>
        <p:blipFill>
          <a:blip r:embed="rId4">
            <a:alphaModFix/>
          </a:blip>
          <a:stretch>
            <a:fillRect/>
          </a:stretch>
        </p:blipFill>
        <p:spPr>
          <a:xfrm>
            <a:off x="2468100" y="1651300"/>
            <a:ext cx="4343401" cy="188844"/>
          </a:xfrm>
          <a:prstGeom prst="rect">
            <a:avLst/>
          </a:prstGeom>
          <a:noFill/>
          <a:ln>
            <a:noFill/>
          </a:ln>
        </p:spPr>
      </p:pic>
      <p:pic>
        <p:nvPicPr>
          <p:cNvPr descr="&lt;math xmlns=&quot;http://www.w3.org/1998/Math/MathML&quot;&gt;&lt;mo&gt;&amp;#x2206;&lt;/mo&gt;&lt;mi&gt;C&lt;/mi&gt;&lt;mi&gt;F&lt;/mi&gt;&lt;mi&gt;P&lt;/mi&gt;&lt;mo&gt;&amp;#xA0;&lt;/mo&gt;&lt;mo&gt;~&lt;/mo&gt;&lt;mo&gt;&amp;#xA0;&lt;/mo&gt;&lt;mi&gt;S&lt;/mi&gt;&lt;mi&gt;V&lt;/mi&gt;&lt;mi&gt;M&lt;/mi&gt;&lt;mo&gt;(&lt;/mo&gt;&lt;mi&gt;t&lt;/mi&gt;&lt;mi&gt;e&lt;/mi&gt;&lt;mi&gt;m&lt;/mi&gt;&lt;mi&gt;p&lt;/mi&gt;&lt;mi&gt;e&lt;/mi&gt;&lt;mi&gt;r&lt;/mi&gt;&lt;mi&gt;a&lt;/mi&gt;&lt;mi&gt;t&lt;/mi&gt;&lt;mi&gt;u&lt;/mi&gt;&lt;mi&gt;r&lt;/mi&gt;&lt;mi&gt;e&lt;/mi&gt;&lt;mo&gt;(&lt;/mo&gt;&lt;mi&gt;f&lt;/mi&gt;&lt;mi&gt;P&lt;/mi&gt;&lt;mi&gt;C&lt;/mi&gt;&lt;mi&gt;s&lt;/mi&gt;&lt;mo&gt;)&lt;/mo&gt;&lt;mo&gt;&amp;#xA0;&lt;/mo&gt;&lt;mo&gt;+&lt;/mo&gt;&lt;mo&gt;&amp;#xA0;&lt;/mo&gt;&lt;mi&gt;b&lt;/mi&gt;&lt;mi&gt;u&lt;/mi&gt;&lt;mi&gt;s&lt;/mi&gt;&lt;mi&gt;h&lt;/mi&gt;&lt;mi&gt;f&lt;/mi&gt;&lt;mi&gt;i&lt;/mi&gt;&lt;mi&gt;r&lt;/mi&gt;&lt;mi&gt;e&lt;/mi&gt;&lt;mi&gt;s&lt;/mi&gt;&lt;mo&gt;)&lt;/mo&gt;&lt;/math&gt;" id="341" name="Google Shape;341;p50" title="increment C F P space tilde space S V M left parenthesis t e m p e r a t u r e left parenthesis f P C s right parenthesis space plus space b u s h f i r e s right parenthesis"/>
          <p:cNvPicPr preferRelativeResize="0"/>
          <p:nvPr/>
        </p:nvPicPr>
        <p:blipFill>
          <a:blip r:embed="rId5">
            <a:alphaModFix/>
          </a:blip>
          <a:stretch>
            <a:fillRect/>
          </a:stretch>
        </p:blipFill>
        <p:spPr>
          <a:xfrm>
            <a:off x="2468100" y="2623250"/>
            <a:ext cx="4343401" cy="18109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51"/>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348" name="Google Shape;348;p51"/>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349" name="Google Shape;349;p51"/>
          <p:cNvSpPr txBox="1"/>
          <p:nvPr/>
        </p:nvSpPr>
        <p:spPr>
          <a:xfrm>
            <a:off x="685800" y="1071275"/>
            <a:ext cx="6048000" cy="64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60"/>
              </a:spcBef>
              <a:spcAft>
                <a:spcPts val="0"/>
              </a:spcAft>
              <a:buNone/>
            </a:pPr>
            <a:r>
              <a:rPr b="1" lang="zh-CN" sz="3000">
                <a:solidFill>
                  <a:schemeClr val="lt1"/>
                </a:solidFill>
              </a:rPr>
              <a:t>RESULTS &amp; CONCLUSION</a:t>
            </a:r>
            <a:endParaRPr b="1" sz="3000">
              <a:solidFill>
                <a:schemeClr val="lt1"/>
              </a:solidFill>
            </a:endParaRPr>
          </a:p>
        </p:txBody>
      </p:sp>
      <p:sp>
        <p:nvSpPr>
          <p:cNvPr id="350" name="Google Shape;350;p51"/>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342900" lvl="0" marL="457200" rtl="0" algn="l">
              <a:lnSpc>
                <a:spcPct val="115000"/>
              </a:lnSpc>
              <a:spcBef>
                <a:spcPts val="360"/>
              </a:spcBef>
              <a:spcAft>
                <a:spcPts val="0"/>
              </a:spcAft>
              <a:buSzPts val="1800"/>
              <a:buChar char="●"/>
            </a:pPr>
            <a:r>
              <a:rPr lang="zh-CN" sz="1800"/>
              <a:t>Insufficient evidence to reject null hypothesis for any relationship</a:t>
            </a:r>
            <a:endParaRPr sz="1800"/>
          </a:p>
          <a:p>
            <a:pPr indent="-342900" lvl="0" marL="914400" rtl="0" algn="l">
              <a:lnSpc>
                <a:spcPct val="115000"/>
              </a:lnSpc>
              <a:spcBef>
                <a:spcPts val="0"/>
              </a:spcBef>
              <a:spcAft>
                <a:spcPts val="0"/>
              </a:spcAft>
              <a:buSzPts val="1800"/>
              <a:buChar char="○"/>
            </a:pPr>
            <a:r>
              <a:rPr lang="zh-CN" sz="1800"/>
              <a:t>Permutation test at 0.05 level</a:t>
            </a:r>
            <a:endParaRPr sz="1800"/>
          </a:p>
          <a:p>
            <a:pPr indent="-342900" lvl="0" marL="914400" rtl="0" algn="l">
              <a:lnSpc>
                <a:spcPct val="115000"/>
              </a:lnSpc>
              <a:spcBef>
                <a:spcPts val="0"/>
              </a:spcBef>
              <a:spcAft>
                <a:spcPts val="0"/>
              </a:spcAft>
              <a:buSzPts val="1800"/>
              <a:buChar char="○"/>
            </a:pPr>
            <a:r>
              <a:rPr lang="zh-CN" sz="1800"/>
              <a:t>min p-value of 0.124</a:t>
            </a:r>
            <a:endParaRPr sz="1800"/>
          </a:p>
          <a:p>
            <a:pPr indent="-342900" lvl="0" marL="914400" rtl="0" algn="l">
              <a:lnSpc>
                <a:spcPct val="115000"/>
              </a:lnSpc>
              <a:spcBef>
                <a:spcPts val="0"/>
              </a:spcBef>
              <a:spcAft>
                <a:spcPts val="0"/>
              </a:spcAft>
              <a:buSzPts val="1800"/>
              <a:buChar char="○"/>
            </a:pPr>
            <a:r>
              <a:rPr lang="zh-CN" sz="1800"/>
              <a:t>max p-value of 0.948</a:t>
            </a:r>
            <a:endParaRPr sz="1800"/>
          </a:p>
          <a:p>
            <a:pPr indent="0" lvl="0" marL="0" rtl="0" algn="l">
              <a:lnSpc>
                <a:spcPct val="150000"/>
              </a:lnSpc>
              <a:spcBef>
                <a:spcPts val="360"/>
              </a:spcBef>
              <a:spcAft>
                <a:spcPts val="0"/>
              </a:spcAft>
              <a:buNone/>
            </a:pPr>
            <a:r>
              <a:t/>
            </a:r>
            <a:endParaRPr sz="1800"/>
          </a:p>
        </p:txBody>
      </p:sp>
      <p:sp>
        <p:nvSpPr>
          <p:cNvPr id="356" name="Google Shape;356;p52"/>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Regression &amp; Hypothesis</a:t>
            </a:r>
            <a:endParaRPr/>
          </a:p>
        </p:txBody>
      </p:sp>
      <p:pic>
        <p:nvPicPr>
          <p:cNvPr id="357" name="Google Shape;357;p52"/>
          <p:cNvPicPr preferRelativeResize="0"/>
          <p:nvPr/>
        </p:nvPicPr>
        <p:blipFill rotWithShape="1">
          <a:blip r:embed="rId3">
            <a:alphaModFix/>
          </a:blip>
          <a:srcRect b="5325" l="0" r="0" t="7223"/>
          <a:stretch/>
        </p:blipFill>
        <p:spPr>
          <a:xfrm>
            <a:off x="2743825" y="2239875"/>
            <a:ext cx="3482525" cy="2476500"/>
          </a:xfrm>
          <a:prstGeom prst="rect">
            <a:avLst/>
          </a:prstGeom>
          <a:noFill/>
          <a:ln>
            <a:noFill/>
          </a:ln>
          <a:effectLst>
            <a:outerShdw blurRad="57150" rotWithShape="0" algn="bl" dir="5400000" dist="19050">
              <a:srgbClr val="000000">
                <a:alpha val="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zh-CN"/>
              <a:t>Classification</a:t>
            </a:r>
            <a:r>
              <a:rPr lang="zh-CN"/>
              <a:t> Results</a:t>
            </a:r>
            <a:endParaRPr b="0"/>
          </a:p>
        </p:txBody>
      </p:sp>
      <p:graphicFrame>
        <p:nvGraphicFramePr>
          <p:cNvPr id="363" name="Google Shape;363;p53"/>
          <p:cNvGraphicFramePr/>
          <p:nvPr/>
        </p:nvGraphicFramePr>
        <p:xfrm>
          <a:off x="952475" y="960150"/>
          <a:ext cx="3000000" cy="3000000"/>
        </p:xfrm>
        <a:graphic>
          <a:graphicData uri="http://schemas.openxmlformats.org/drawingml/2006/table">
            <a:tbl>
              <a:tblPr>
                <a:noFill/>
                <a:tableStyleId>{FEC55FD4-A65A-4D7D-8908-5B4179608E46}</a:tableStyleId>
              </a:tblPr>
              <a:tblGrid>
                <a:gridCol w="1034150"/>
                <a:gridCol w="1034150"/>
                <a:gridCol w="1034150"/>
                <a:gridCol w="1034150"/>
                <a:gridCol w="1034150"/>
                <a:gridCol w="1034150"/>
                <a:gridCol w="1034150"/>
              </a:tblGrid>
              <a:tr h="392000">
                <a:tc>
                  <a:txBody>
                    <a:bodyPr/>
                    <a:lstStyle/>
                    <a:p>
                      <a:pPr indent="0" lvl="0" marL="0" rtl="0" algn="ctr">
                        <a:lnSpc>
                          <a:spcPct val="115000"/>
                        </a:lnSpc>
                        <a:spcBef>
                          <a:spcPts val="0"/>
                        </a:spcBef>
                        <a:spcAft>
                          <a:spcPts val="0"/>
                        </a:spcAft>
                        <a:buNone/>
                      </a:pPr>
                      <a:r>
                        <a:rPr b="1" lang="zh-CN" sz="900"/>
                        <a:t>Model</a:t>
                      </a:r>
                      <a:endParaRPr b="1" sz="900"/>
                    </a:p>
                  </a:txBody>
                  <a:tcPr marT="38100" marB="38100" marR="76200" marL="76200" anchor="ctr">
                    <a:solidFill>
                      <a:srgbClr val="9FC5E8"/>
                    </a:solidFill>
                  </a:tcPr>
                </a:tc>
                <a:tc gridSpan="2">
                  <a:txBody>
                    <a:bodyPr/>
                    <a:lstStyle/>
                    <a:p>
                      <a:pPr indent="0" lvl="0" marL="0" rtl="0" algn="ctr">
                        <a:lnSpc>
                          <a:spcPct val="115000"/>
                        </a:lnSpc>
                        <a:spcBef>
                          <a:spcPts val="0"/>
                        </a:spcBef>
                        <a:spcAft>
                          <a:spcPts val="0"/>
                        </a:spcAft>
                        <a:buNone/>
                      </a:pPr>
                      <a:r>
                        <a:rPr b="1" lang="zh-CN" sz="900"/>
                        <a:t>Logistic Regression</a:t>
                      </a:r>
                      <a:endParaRPr b="1" sz="900"/>
                    </a:p>
                  </a:txBody>
                  <a:tcPr marT="38100" marB="38100" marR="76200" marL="76200" anchor="ctr">
                    <a:solidFill>
                      <a:srgbClr val="9FC5E8"/>
                    </a:solidFill>
                  </a:tcPr>
                </a:tc>
                <a:tc hMerge="1"/>
                <a:tc gridSpan="2">
                  <a:txBody>
                    <a:bodyPr/>
                    <a:lstStyle/>
                    <a:p>
                      <a:pPr indent="0" lvl="0" marL="0" rtl="0" algn="ctr">
                        <a:lnSpc>
                          <a:spcPct val="115000"/>
                        </a:lnSpc>
                        <a:spcBef>
                          <a:spcPts val="0"/>
                        </a:spcBef>
                        <a:spcAft>
                          <a:spcPts val="0"/>
                        </a:spcAft>
                        <a:buNone/>
                      </a:pPr>
                      <a:r>
                        <a:rPr b="1" lang="zh-CN" sz="900"/>
                        <a:t> Support Vector Machine</a:t>
                      </a:r>
                      <a:endParaRPr b="1" sz="900"/>
                    </a:p>
                  </a:txBody>
                  <a:tcPr marT="38100" marB="38100" marR="76200" marL="76200" anchor="ctr">
                    <a:solidFill>
                      <a:srgbClr val="9FC5E8"/>
                    </a:solidFill>
                  </a:tcPr>
                </a:tc>
                <a:tc hMerge="1"/>
                <a:tc gridSpan="2">
                  <a:txBody>
                    <a:bodyPr/>
                    <a:lstStyle/>
                    <a:p>
                      <a:pPr indent="0" lvl="0" marL="0" rtl="0" algn="ctr">
                        <a:lnSpc>
                          <a:spcPct val="115000"/>
                        </a:lnSpc>
                        <a:spcBef>
                          <a:spcPts val="0"/>
                        </a:spcBef>
                        <a:spcAft>
                          <a:spcPts val="0"/>
                        </a:spcAft>
                        <a:buNone/>
                      </a:pPr>
                      <a:r>
                        <a:rPr b="1" lang="zh-CN" sz="900"/>
                        <a:t>Random Forest</a:t>
                      </a:r>
                      <a:endParaRPr b="1" sz="900"/>
                    </a:p>
                  </a:txBody>
                  <a:tcPr marT="38100" marB="38100" marR="76200" marL="76200" anchor="ctr">
                    <a:solidFill>
                      <a:srgbClr val="9FC5E8"/>
                    </a:solidFill>
                  </a:tcPr>
                </a:tc>
                <a:tc hMerge="1"/>
              </a:tr>
              <a:tr h="392000">
                <a:tc>
                  <a:txBody>
                    <a:bodyPr/>
                    <a:lstStyle/>
                    <a:p>
                      <a:pPr indent="0" lvl="0" marL="0" rtl="0" algn="ctr">
                        <a:lnSpc>
                          <a:spcPct val="115000"/>
                        </a:lnSpc>
                        <a:spcBef>
                          <a:spcPts val="0"/>
                        </a:spcBef>
                        <a:spcAft>
                          <a:spcPts val="0"/>
                        </a:spcAft>
                        <a:buNone/>
                      </a:pPr>
                      <a:r>
                        <a:rPr b="1" lang="zh-CN" sz="900"/>
                        <a:t>Reducation</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ICA</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FPCA</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ICA</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FPCA</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ICA</a:t>
                      </a:r>
                      <a:endParaRPr b="1" sz="900"/>
                    </a:p>
                  </a:txBody>
                  <a:tcPr marT="38100" marB="38100" marR="76200" marL="76200" anchor="ctr"/>
                </a:tc>
                <a:tc>
                  <a:txBody>
                    <a:bodyPr/>
                    <a:lstStyle/>
                    <a:p>
                      <a:pPr indent="0" lvl="0" marL="0" rtl="0" algn="ctr">
                        <a:lnSpc>
                          <a:spcPct val="115000"/>
                        </a:lnSpc>
                        <a:spcBef>
                          <a:spcPts val="0"/>
                        </a:spcBef>
                        <a:spcAft>
                          <a:spcPts val="0"/>
                        </a:spcAft>
                        <a:buNone/>
                      </a:pPr>
                      <a:r>
                        <a:rPr b="1" lang="zh-CN" sz="900"/>
                        <a:t>FPCA</a:t>
                      </a:r>
                      <a:endParaRPr b="1" sz="900"/>
                    </a:p>
                  </a:txBody>
                  <a:tcPr marT="38100" marB="38100" marR="76200" marL="76200" anchor="ctr"/>
                </a:tc>
              </a:tr>
              <a:tr h="392000">
                <a:tc>
                  <a:txBody>
                    <a:bodyPr/>
                    <a:lstStyle/>
                    <a:p>
                      <a:pPr indent="0" lvl="0" marL="0" rtl="0" algn="ctr">
                        <a:lnSpc>
                          <a:spcPct val="115000"/>
                        </a:lnSpc>
                        <a:spcBef>
                          <a:spcPts val="0"/>
                        </a:spcBef>
                        <a:spcAft>
                          <a:spcPts val="0"/>
                        </a:spcAft>
                        <a:buNone/>
                      </a:pPr>
                      <a:r>
                        <a:rPr b="1" lang="zh-CN" sz="900"/>
                        <a:t>CFP</a:t>
                      </a:r>
                      <a:endParaRPr b="1"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c>
                  <a:txBody>
                    <a:bodyPr/>
                    <a:lstStyle/>
                    <a:p>
                      <a:pPr indent="0" lvl="0" marL="0" rtl="0" algn="l">
                        <a:spcBef>
                          <a:spcPts val="0"/>
                        </a:spcBef>
                        <a:spcAft>
                          <a:spcPts val="0"/>
                        </a:spcAft>
                        <a:buNone/>
                      </a:pPr>
                      <a:r>
                        <a:t/>
                      </a:r>
                      <a:endParaRPr sz="900"/>
                    </a:p>
                  </a:txBody>
                  <a:tcPr marT="38100" marB="38100" marR="76200" marL="76200" anchor="ctr"/>
                </a:tc>
              </a:tr>
              <a:tr h="392000">
                <a:tc>
                  <a:txBody>
                    <a:bodyPr/>
                    <a:lstStyle/>
                    <a:p>
                      <a:pPr indent="0" lvl="0" marL="0" rtl="0" algn="ctr">
                        <a:lnSpc>
                          <a:spcPct val="115000"/>
                        </a:lnSpc>
                        <a:spcBef>
                          <a:spcPts val="0"/>
                        </a:spcBef>
                        <a:spcAft>
                          <a:spcPts val="0"/>
                        </a:spcAft>
                        <a:buNone/>
                      </a:pPr>
                      <a:r>
                        <a:rPr lang="zh-CN" sz="900"/>
                        <a:t>CurrentRatio</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u="sng"/>
                        <a:t>0.526</a:t>
                      </a:r>
                      <a:endParaRPr sz="900" u="sng"/>
                    </a:p>
                  </a:txBody>
                  <a:tcPr marT="9525" marB="91425" marR="9525" marL="9525" anchor="b"/>
                </a:tc>
                <a:tc>
                  <a:txBody>
                    <a:bodyPr/>
                    <a:lstStyle/>
                    <a:p>
                      <a:pPr indent="0" lvl="0" marL="0" rtl="0" algn="ctr">
                        <a:lnSpc>
                          <a:spcPct val="115000"/>
                        </a:lnSpc>
                        <a:spcBef>
                          <a:spcPts val="0"/>
                        </a:spcBef>
                        <a:spcAft>
                          <a:spcPts val="0"/>
                        </a:spcAft>
                        <a:buNone/>
                      </a:pPr>
                      <a:r>
                        <a:rPr lang="zh-CN" sz="900"/>
                        <a:t>0.473</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0.502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0.468</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0.466</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0.428</a:t>
                      </a:r>
                      <a:endParaRPr sz="900"/>
                    </a:p>
                  </a:txBody>
                  <a:tcPr marT="9525" marB="91425" marR="9525" marL="9525" anchor="b"/>
                </a:tc>
              </a:tr>
              <a:tr h="392000">
                <a:tc>
                  <a:txBody>
                    <a:bodyPr/>
                    <a:lstStyle/>
                    <a:p>
                      <a:pPr indent="0" lvl="0" marL="0" rtl="0" algn="ctr">
                        <a:lnSpc>
                          <a:spcPct val="115000"/>
                        </a:lnSpc>
                        <a:spcBef>
                          <a:spcPts val="0"/>
                        </a:spcBef>
                        <a:spcAft>
                          <a:spcPts val="0"/>
                        </a:spcAft>
                        <a:buNone/>
                      </a:pPr>
                      <a:r>
                        <a:rPr lang="zh-CN" sz="900"/>
                        <a:t>NetMargin</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a:t>0.382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0.312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0.377</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0.293</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0.374</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0.388</a:t>
                      </a:r>
                      <a:endParaRPr sz="900"/>
                    </a:p>
                  </a:txBody>
                  <a:tcPr marT="9525" marB="91425" marR="9525" marL="9525" anchor="b"/>
                </a:tc>
              </a:tr>
              <a:tr h="392000">
                <a:tc>
                  <a:txBody>
                    <a:bodyPr/>
                    <a:lstStyle/>
                    <a:p>
                      <a:pPr indent="0" lvl="0" marL="0" rtl="0" algn="ctr">
                        <a:lnSpc>
                          <a:spcPct val="115000"/>
                        </a:lnSpc>
                        <a:spcBef>
                          <a:spcPts val="0"/>
                        </a:spcBef>
                        <a:spcAft>
                          <a:spcPts val="0"/>
                        </a:spcAft>
                        <a:buNone/>
                      </a:pPr>
                      <a:r>
                        <a:rPr lang="zh-CN" sz="900"/>
                        <a:t>OperatingMargin</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a:t>0.332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0.310</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0.332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u="sng"/>
                        <a:t>0.275</a:t>
                      </a:r>
                      <a:endParaRPr sz="900" u="sng"/>
                    </a:p>
                  </a:txBody>
                  <a:tcPr marT="9525" marB="91425" marR="9525" marL="9525" anchor="b"/>
                </a:tc>
                <a:tc>
                  <a:txBody>
                    <a:bodyPr/>
                    <a:lstStyle/>
                    <a:p>
                      <a:pPr indent="0" lvl="0" marL="0" rtl="0" algn="ctr">
                        <a:lnSpc>
                          <a:spcPct val="115000"/>
                        </a:lnSpc>
                        <a:spcBef>
                          <a:spcPts val="0"/>
                        </a:spcBef>
                        <a:spcAft>
                          <a:spcPts val="0"/>
                        </a:spcAft>
                        <a:buNone/>
                      </a:pPr>
                      <a:r>
                        <a:rPr lang="zh-CN" sz="900"/>
                        <a:t>0.428</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0.430</a:t>
                      </a:r>
                      <a:endParaRPr sz="900"/>
                    </a:p>
                  </a:txBody>
                  <a:tcPr marT="9525" marB="91425" marR="9525" marL="9525" anchor="b"/>
                </a:tc>
              </a:tr>
              <a:tr h="392000">
                <a:tc>
                  <a:txBody>
                    <a:bodyPr/>
                    <a:lstStyle/>
                    <a:p>
                      <a:pPr indent="0" lvl="0" marL="0" rtl="0" algn="ctr">
                        <a:lnSpc>
                          <a:spcPct val="115000"/>
                        </a:lnSpc>
                        <a:spcBef>
                          <a:spcPts val="0"/>
                        </a:spcBef>
                        <a:spcAft>
                          <a:spcPts val="0"/>
                        </a:spcAft>
                        <a:buNone/>
                      </a:pPr>
                      <a:r>
                        <a:rPr lang="zh-CN" sz="900"/>
                        <a:t>ROA</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a:t>0.467</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0.465</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0.402</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0.354</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0.491</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0.449</a:t>
                      </a:r>
                      <a:endParaRPr sz="900"/>
                    </a:p>
                  </a:txBody>
                  <a:tcPr marT="9525" marB="91425" marR="9525" marL="9525" anchor="b"/>
                </a:tc>
              </a:tr>
              <a:tr h="392000">
                <a:tc>
                  <a:txBody>
                    <a:bodyPr/>
                    <a:lstStyle/>
                    <a:p>
                      <a:pPr indent="0" lvl="0" marL="0" rtl="0" algn="ctr">
                        <a:lnSpc>
                          <a:spcPct val="115000"/>
                        </a:lnSpc>
                        <a:spcBef>
                          <a:spcPts val="0"/>
                        </a:spcBef>
                        <a:spcAft>
                          <a:spcPts val="0"/>
                        </a:spcAft>
                        <a:buNone/>
                      </a:pPr>
                      <a:r>
                        <a:rPr lang="zh-CN" sz="900"/>
                        <a:t>ROE</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a:t>0.373</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0.470</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0.355</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0.397</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0.424</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a:t>0.421</a:t>
                      </a:r>
                      <a:endParaRPr sz="900"/>
                    </a:p>
                  </a:txBody>
                  <a:tcPr marT="9525" marB="91425" marR="9525" marL="9525" anchor="b"/>
                </a:tc>
              </a:tr>
              <a:tr h="392000">
                <a:tc>
                  <a:txBody>
                    <a:bodyPr/>
                    <a:lstStyle/>
                    <a:p>
                      <a:pPr indent="0" lvl="0" marL="0" rtl="0" algn="ctr">
                        <a:lnSpc>
                          <a:spcPct val="115000"/>
                        </a:lnSpc>
                        <a:spcBef>
                          <a:spcPts val="0"/>
                        </a:spcBef>
                        <a:spcAft>
                          <a:spcPts val="0"/>
                        </a:spcAft>
                        <a:buNone/>
                      </a:pPr>
                      <a:r>
                        <a:rPr lang="zh-CN" sz="900"/>
                        <a:t>Avg.</a:t>
                      </a:r>
                      <a:endParaRPr sz="900"/>
                    </a:p>
                  </a:txBody>
                  <a:tcPr marT="38100" marB="38100" marR="76200" marL="76200" anchor="ctr"/>
                </a:tc>
                <a:tc>
                  <a:txBody>
                    <a:bodyPr/>
                    <a:lstStyle/>
                    <a:p>
                      <a:pPr indent="0" lvl="0" marL="0" rtl="0" algn="ctr">
                        <a:lnSpc>
                          <a:spcPct val="115000"/>
                        </a:lnSpc>
                        <a:spcBef>
                          <a:spcPts val="0"/>
                        </a:spcBef>
                        <a:spcAft>
                          <a:spcPts val="0"/>
                        </a:spcAft>
                        <a:buNone/>
                      </a:pPr>
                      <a:r>
                        <a:rPr lang="zh-CN" sz="900" u="sng"/>
                        <a:t>0.416</a:t>
                      </a:r>
                      <a:endParaRPr sz="900" u="sng"/>
                    </a:p>
                  </a:txBody>
                  <a:tcPr marT="9525" marB="91425" marR="9525" marL="9525" anchor="b"/>
                </a:tc>
                <a:tc>
                  <a:txBody>
                    <a:bodyPr/>
                    <a:lstStyle/>
                    <a:p>
                      <a:pPr indent="0" lvl="0" marL="0" rtl="0" algn="ctr">
                        <a:lnSpc>
                          <a:spcPct val="115000"/>
                        </a:lnSpc>
                        <a:spcBef>
                          <a:spcPts val="0"/>
                        </a:spcBef>
                        <a:spcAft>
                          <a:spcPts val="0"/>
                        </a:spcAft>
                        <a:buNone/>
                      </a:pPr>
                      <a:r>
                        <a:rPr lang="zh-CN" sz="900"/>
                        <a:t>0.406</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u="sng"/>
                        <a:t>0.394</a:t>
                      </a:r>
                      <a:endParaRPr sz="900" u="sng"/>
                    </a:p>
                  </a:txBody>
                  <a:tcPr marT="9525" marB="91425" marR="9525" marL="9525" anchor="b"/>
                </a:tc>
                <a:tc>
                  <a:txBody>
                    <a:bodyPr/>
                    <a:lstStyle/>
                    <a:p>
                      <a:pPr indent="0" lvl="0" marL="0" rtl="0" algn="ctr">
                        <a:lnSpc>
                          <a:spcPct val="115000"/>
                        </a:lnSpc>
                        <a:spcBef>
                          <a:spcPts val="0"/>
                        </a:spcBef>
                        <a:spcAft>
                          <a:spcPts val="0"/>
                        </a:spcAft>
                        <a:buNone/>
                      </a:pPr>
                      <a:r>
                        <a:rPr lang="zh-CN" sz="900"/>
                        <a:t>0.357</a:t>
                      </a:r>
                      <a:endParaRPr sz="900"/>
                    </a:p>
                  </a:txBody>
                  <a:tcPr marT="9525" marB="91425" marR="9525" marL="9525" anchor="b"/>
                </a:tc>
                <a:tc>
                  <a:txBody>
                    <a:bodyPr/>
                    <a:lstStyle/>
                    <a:p>
                      <a:pPr indent="0" lvl="0" marL="0" rtl="0" algn="ctr">
                        <a:lnSpc>
                          <a:spcPct val="115000"/>
                        </a:lnSpc>
                        <a:spcBef>
                          <a:spcPts val="0"/>
                        </a:spcBef>
                        <a:spcAft>
                          <a:spcPts val="0"/>
                        </a:spcAft>
                        <a:buNone/>
                      </a:pPr>
                      <a:r>
                        <a:rPr lang="zh-CN" sz="900" u="sng"/>
                        <a:t>0.436</a:t>
                      </a:r>
                      <a:endParaRPr sz="900" u="sng"/>
                    </a:p>
                  </a:txBody>
                  <a:tcPr marT="9525" marB="91425" marR="9525" marL="9525" anchor="b"/>
                </a:tc>
                <a:tc>
                  <a:txBody>
                    <a:bodyPr/>
                    <a:lstStyle/>
                    <a:p>
                      <a:pPr indent="0" lvl="0" marL="0" rtl="0" algn="ctr">
                        <a:lnSpc>
                          <a:spcPct val="115000"/>
                        </a:lnSpc>
                        <a:spcBef>
                          <a:spcPts val="0"/>
                        </a:spcBef>
                        <a:spcAft>
                          <a:spcPts val="0"/>
                        </a:spcAft>
                        <a:buNone/>
                      </a:pPr>
                      <a:r>
                        <a:rPr lang="zh-CN" sz="900"/>
                        <a:t>0.423</a:t>
                      </a:r>
                      <a:endParaRPr sz="900"/>
                    </a:p>
                  </a:txBody>
                  <a:tcPr marT="9525" marB="91425" marR="9525" marL="9525" anchor="b"/>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zh-CN"/>
              <a:t>OVERVIEW</a:t>
            </a:r>
            <a:endParaRPr/>
          </a:p>
        </p:txBody>
      </p:sp>
      <p:sp>
        <p:nvSpPr>
          <p:cNvPr id="128" name="Google Shape;128;p27"/>
          <p:cNvSpPr txBox="1"/>
          <p:nvPr>
            <p:ph idx="1" type="body"/>
          </p:nvPr>
        </p:nvSpPr>
        <p:spPr>
          <a:xfrm>
            <a:off x="542850" y="1078925"/>
            <a:ext cx="7915200" cy="3848700"/>
          </a:xfrm>
          <a:prstGeom prst="rect">
            <a:avLst/>
          </a:prstGeom>
          <a:noFill/>
          <a:ln>
            <a:noFill/>
          </a:ln>
        </p:spPr>
        <p:txBody>
          <a:bodyPr anchorCtr="0" anchor="t" bIns="45700" lIns="91425" spcFirstLastPara="1" rIns="91425" wrap="square" tIns="45700">
            <a:noAutofit/>
          </a:bodyPr>
          <a:lstStyle/>
          <a:p>
            <a:pPr indent="-342900" lvl="0" marL="457200" rtl="0" algn="l">
              <a:lnSpc>
                <a:spcPct val="100000"/>
              </a:lnSpc>
              <a:spcBef>
                <a:spcPts val="360"/>
              </a:spcBef>
              <a:spcAft>
                <a:spcPts val="0"/>
              </a:spcAft>
              <a:buSzPts val="1800"/>
              <a:buAutoNum type="arabicPeriod" startAt="4"/>
            </a:pPr>
            <a:r>
              <a:rPr b="1" lang="zh-CN" sz="1800"/>
              <a:t>Literature/Techniques Review</a:t>
            </a:r>
            <a:endParaRPr b="1" sz="1800"/>
          </a:p>
          <a:p>
            <a:pPr indent="-342900" lvl="0" marL="809999" marR="0" rtl="0" algn="l">
              <a:lnSpc>
                <a:spcPct val="100000"/>
              </a:lnSpc>
              <a:spcBef>
                <a:spcPts val="0"/>
              </a:spcBef>
              <a:spcAft>
                <a:spcPts val="0"/>
              </a:spcAft>
              <a:buSzPts val="1800"/>
              <a:buChar char="•"/>
            </a:pPr>
            <a:r>
              <a:rPr lang="zh-CN" sz="1800"/>
              <a:t> Related Literature Areas</a:t>
            </a:r>
            <a:endParaRPr sz="1800"/>
          </a:p>
          <a:p>
            <a:pPr indent="-342900" lvl="0" marL="809999" marR="0" rtl="0" algn="l">
              <a:lnSpc>
                <a:spcPct val="100000"/>
              </a:lnSpc>
              <a:spcBef>
                <a:spcPts val="0"/>
              </a:spcBef>
              <a:spcAft>
                <a:spcPts val="0"/>
              </a:spcAft>
              <a:buSzPts val="1800"/>
              <a:buChar char="•"/>
            </a:pPr>
            <a:r>
              <a:rPr lang="zh-CN" sz="1800"/>
              <a:t> Suitability of Approaches to Our Work</a:t>
            </a:r>
            <a:endParaRPr sz="1800"/>
          </a:p>
          <a:p>
            <a:pPr indent="-342900" lvl="0" marL="457200" rtl="0" algn="l">
              <a:lnSpc>
                <a:spcPct val="100000"/>
              </a:lnSpc>
              <a:spcBef>
                <a:spcPts val="360"/>
              </a:spcBef>
              <a:spcAft>
                <a:spcPts val="0"/>
              </a:spcAft>
              <a:buSzPts val="1800"/>
              <a:buAutoNum type="arabicPeriod" startAt="4"/>
            </a:pPr>
            <a:r>
              <a:rPr b="1" lang="zh-CN" sz="1800"/>
              <a:t>Methodology</a:t>
            </a:r>
            <a:endParaRPr sz="1800"/>
          </a:p>
          <a:p>
            <a:pPr indent="-342900" lvl="0" marL="809999" rtl="0" algn="l">
              <a:lnSpc>
                <a:spcPct val="100000"/>
              </a:lnSpc>
              <a:spcBef>
                <a:spcPts val="0"/>
              </a:spcBef>
              <a:spcAft>
                <a:spcPts val="0"/>
              </a:spcAft>
              <a:buSzPts val="1800"/>
              <a:buChar char="•"/>
            </a:pPr>
            <a:r>
              <a:rPr lang="zh-CN" sz="1800"/>
              <a:t>Features Engineering</a:t>
            </a:r>
            <a:endParaRPr sz="1800"/>
          </a:p>
          <a:p>
            <a:pPr indent="-342900" lvl="0" marL="809999" rtl="0" algn="l">
              <a:lnSpc>
                <a:spcPct val="100000"/>
              </a:lnSpc>
              <a:spcBef>
                <a:spcPts val="0"/>
              </a:spcBef>
              <a:spcAft>
                <a:spcPts val="0"/>
              </a:spcAft>
              <a:buSzPts val="1800"/>
              <a:buChar char="•"/>
            </a:pPr>
            <a:r>
              <a:rPr lang="zh-CN" sz="1800"/>
              <a:t>Regression Model &amp; Hypothesis</a:t>
            </a:r>
            <a:endParaRPr sz="1800"/>
          </a:p>
          <a:p>
            <a:pPr indent="-342900" lvl="0" marL="809999" rtl="0" algn="l">
              <a:lnSpc>
                <a:spcPct val="100000"/>
              </a:lnSpc>
              <a:spcBef>
                <a:spcPts val="0"/>
              </a:spcBef>
              <a:spcAft>
                <a:spcPts val="0"/>
              </a:spcAft>
              <a:buSzPts val="1800"/>
              <a:buChar char="•"/>
            </a:pPr>
            <a:r>
              <a:rPr lang="zh-CN" sz="1800"/>
              <a:t>Classification Model</a:t>
            </a:r>
            <a:endParaRPr sz="1800">
              <a:highlight>
                <a:schemeClr val="lt1"/>
              </a:highlight>
            </a:endParaRPr>
          </a:p>
          <a:p>
            <a:pPr indent="-342900" lvl="0" marL="457200" rtl="0" algn="l">
              <a:lnSpc>
                <a:spcPct val="100000"/>
              </a:lnSpc>
              <a:spcBef>
                <a:spcPts val="360"/>
              </a:spcBef>
              <a:spcAft>
                <a:spcPts val="0"/>
              </a:spcAft>
              <a:buSzPts val="1800"/>
              <a:buAutoNum type="arabicPeriod" startAt="4"/>
            </a:pPr>
            <a:r>
              <a:rPr b="1" lang="zh-CN" sz="1800"/>
              <a:t>Results and Conclusion</a:t>
            </a:r>
            <a:endParaRPr b="1" sz="1800"/>
          </a:p>
          <a:p>
            <a:pPr indent="-342900" lvl="0" marL="457200" rtl="0" algn="l">
              <a:lnSpc>
                <a:spcPct val="100000"/>
              </a:lnSpc>
              <a:spcBef>
                <a:spcPts val="360"/>
              </a:spcBef>
              <a:spcAft>
                <a:spcPts val="0"/>
              </a:spcAft>
              <a:buSzPts val="1800"/>
              <a:buAutoNum type="arabicPeriod" startAt="4"/>
            </a:pPr>
            <a:r>
              <a:rPr b="1" lang="zh-CN" sz="1800"/>
              <a:t>Limitations and Future</a:t>
            </a:r>
            <a:endParaRPr b="1" sz="1800"/>
          </a:p>
        </p:txBody>
      </p:sp>
      <p:sp>
        <p:nvSpPr>
          <p:cNvPr id="129" name="Google Shape;129;p27"/>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54"/>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CONCLUSION</a:t>
            </a:r>
            <a:endParaRPr/>
          </a:p>
        </p:txBody>
      </p:sp>
      <p:sp>
        <p:nvSpPr>
          <p:cNvPr id="369" name="Google Shape;369;p54"/>
          <p:cNvSpPr txBox="1"/>
          <p:nvPr>
            <p:ph idx="1" type="body"/>
          </p:nvPr>
        </p:nvSpPr>
        <p:spPr>
          <a:xfrm>
            <a:off x="541100" y="1094350"/>
            <a:ext cx="7917000" cy="41031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zh-CN" sz="1800"/>
              <a:t>Correlation analysis points a fragile relationship over some comps.</a:t>
            </a:r>
            <a:endParaRPr sz="1800"/>
          </a:p>
          <a:p>
            <a:pPr indent="-342900" lvl="0" marL="457200" rtl="0" algn="l">
              <a:lnSpc>
                <a:spcPct val="150000"/>
              </a:lnSpc>
              <a:spcBef>
                <a:spcPts val="0"/>
              </a:spcBef>
              <a:spcAft>
                <a:spcPts val="0"/>
              </a:spcAft>
              <a:buSzPts val="1800"/>
              <a:buChar char="●"/>
            </a:pPr>
            <a:r>
              <a:rPr lang="zh-CN" sz="1800"/>
              <a:t>Evidences are not enough to reject the null hypothesis using </a:t>
            </a:r>
            <a:r>
              <a:rPr lang="zh-CN" sz="1800"/>
              <a:t>linear regression</a:t>
            </a:r>
            <a:endParaRPr sz="1800"/>
          </a:p>
          <a:p>
            <a:pPr indent="-342900" lvl="0" marL="457200" rtl="0" algn="l">
              <a:lnSpc>
                <a:spcPct val="150000"/>
              </a:lnSpc>
              <a:spcBef>
                <a:spcPts val="0"/>
              </a:spcBef>
              <a:spcAft>
                <a:spcPts val="0"/>
              </a:spcAft>
              <a:buSzPts val="1800"/>
              <a:buChar char="●"/>
            </a:pPr>
            <a:r>
              <a:rPr lang="zh-CN" sz="1800"/>
              <a:t>Classification shows an acceptable results</a:t>
            </a:r>
            <a:endParaRPr sz="1800"/>
          </a:p>
          <a:p>
            <a:pPr indent="-342900" lvl="0" marL="457200" rtl="0" algn="l">
              <a:lnSpc>
                <a:spcPct val="150000"/>
              </a:lnSpc>
              <a:spcBef>
                <a:spcPts val="0"/>
              </a:spcBef>
              <a:spcAft>
                <a:spcPts val="0"/>
              </a:spcAft>
              <a:buSzPts val="1800"/>
              <a:buChar char="●"/>
            </a:pPr>
            <a:r>
              <a:rPr lang="zh-CN" sz="1800"/>
              <a:t>In sum, financial performance displays a weak relationship with climate data</a:t>
            </a:r>
            <a:endParaRPr sz="1800"/>
          </a:p>
        </p:txBody>
      </p:sp>
      <p:sp>
        <p:nvSpPr>
          <p:cNvPr id="370" name="Google Shape;370;p54"/>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55"/>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zh-CN"/>
              <a:t>LIMITATIONS &amp; FUTURE</a:t>
            </a:r>
            <a:endParaRPr/>
          </a:p>
        </p:txBody>
      </p:sp>
      <p:sp>
        <p:nvSpPr>
          <p:cNvPr id="376" name="Google Shape;376;p55"/>
          <p:cNvSpPr txBox="1"/>
          <p:nvPr>
            <p:ph idx="1" type="body"/>
          </p:nvPr>
        </p:nvSpPr>
        <p:spPr>
          <a:xfrm>
            <a:off x="535025" y="1082200"/>
            <a:ext cx="7923300" cy="4061400"/>
          </a:xfrm>
          <a:prstGeom prst="rect">
            <a:avLst/>
          </a:prstGeom>
        </p:spPr>
        <p:txBody>
          <a:bodyPr anchorCtr="0" anchor="t" bIns="45700" lIns="91425" spcFirstLastPara="1" rIns="91425" wrap="square" tIns="45700">
            <a:noAutofit/>
          </a:bodyPr>
          <a:lstStyle/>
          <a:p>
            <a:pPr indent="-342900" lvl="0" marL="457200" rtl="0" algn="l">
              <a:lnSpc>
                <a:spcPct val="150000"/>
              </a:lnSpc>
              <a:spcBef>
                <a:spcPts val="360"/>
              </a:spcBef>
              <a:spcAft>
                <a:spcPts val="0"/>
              </a:spcAft>
              <a:buSzPts val="1800"/>
              <a:buChar char="●"/>
            </a:pPr>
            <a:r>
              <a:rPr lang="zh-CN" sz="1800"/>
              <a:t>Limited </a:t>
            </a:r>
            <a:r>
              <a:rPr lang="zh-CN" sz="1800"/>
              <a:t>information</a:t>
            </a:r>
            <a:r>
              <a:rPr lang="zh-CN" sz="1800"/>
              <a:t> in each company</a:t>
            </a:r>
            <a:endParaRPr sz="1800"/>
          </a:p>
          <a:p>
            <a:pPr indent="-342900" lvl="0" marL="457200" rtl="0" algn="l">
              <a:lnSpc>
                <a:spcPct val="150000"/>
              </a:lnSpc>
              <a:spcBef>
                <a:spcPts val="0"/>
              </a:spcBef>
              <a:spcAft>
                <a:spcPts val="0"/>
              </a:spcAft>
              <a:buSzPts val="1800"/>
              <a:buChar char="●"/>
            </a:pPr>
            <a:r>
              <a:rPr lang="zh-CN" sz="1800"/>
              <a:t>Limited granularity in climate data</a:t>
            </a:r>
            <a:endParaRPr sz="1800"/>
          </a:p>
          <a:p>
            <a:pPr indent="-342900" lvl="0" marL="457200" rtl="0" algn="l">
              <a:lnSpc>
                <a:spcPct val="150000"/>
              </a:lnSpc>
              <a:spcBef>
                <a:spcPts val="0"/>
              </a:spcBef>
              <a:spcAft>
                <a:spcPts val="0"/>
              </a:spcAft>
              <a:buSzPts val="1800"/>
              <a:buChar char="●"/>
            </a:pPr>
            <a:r>
              <a:rPr lang="zh-CN" sz="1800"/>
              <a:t>Invetisgate causal relationship</a:t>
            </a:r>
            <a:endParaRPr sz="1800"/>
          </a:p>
          <a:p>
            <a:pPr indent="-342900" lvl="0" marL="457200" rtl="0" algn="l">
              <a:lnSpc>
                <a:spcPct val="150000"/>
              </a:lnSpc>
              <a:spcBef>
                <a:spcPts val="0"/>
              </a:spcBef>
              <a:spcAft>
                <a:spcPts val="0"/>
              </a:spcAft>
              <a:buSzPts val="1800"/>
              <a:buChar char="●"/>
            </a:pPr>
            <a:r>
              <a:rPr lang="zh-CN" sz="1800"/>
              <a:t>Focus on specific mechanisms rather than broader CFP impacts</a:t>
            </a:r>
            <a:endParaRPr sz="1800"/>
          </a:p>
        </p:txBody>
      </p:sp>
      <p:sp>
        <p:nvSpPr>
          <p:cNvPr id="377" name="Google Shape;377;p55"/>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descr="5011_PPT_BG_EndPage" id="383" name="Google Shape;383;p56"/>
          <p:cNvPicPr preferRelativeResize="0"/>
          <p:nvPr/>
        </p:nvPicPr>
        <p:blipFill rotWithShape="1">
          <a:blip r:embed="rId3">
            <a:alphaModFix/>
          </a:blip>
          <a:srcRect b="0" l="0" r="0" t="0"/>
          <a:stretch/>
        </p:blipFill>
        <p:spPr>
          <a:xfrm>
            <a:off x="0" y="-600"/>
            <a:ext cx="9144000" cy="5144701"/>
          </a:xfrm>
          <a:prstGeom prst="rect">
            <a:avLst/>
          </a:prstGeom>
          <a:noFill/>
          <a:ln>
            <a:noFill/>
          </a:ln>
        </p:spPr>
      </p:pic>
      <p:sp>
        <p:nvSpPr>
          <p:cNvPr id="384" name="Google Shape;384;p56"/>
          <p:cNvSpPr/>
          <p:nvPr/>
        </p:nvSpPr>
        <p:spPr>
          <a:xfrm>
            <a:off x="0" y="4960144"/>
            <a:ext cx="9144000" cy="183356"/>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zh-CN" sz="800">
                <a:solidFill>
                  <a:schemeClr val="lt1"/>
                </a:solidFill>
                <a:latin typeface="Arial"/>
                <a:ea typeface="Arial"/>
                <a:cs typeface="Arial"/>
                <a:sym typeface="Arial"/>
              </a:rPr>
              <a:t>© Copyright The University of Melbourne 2011 </a:t>
            </a:r>
            <a:endParaRPr/>
          </a:p>
        </p:txBody>
      </p:sp>
      <p:pic>
        <p:nvPicPr>
          <p:cNvPr descr="UOM-Rev3D_S_sm" id="385" name="Google Shape;385;p56"/>
          <p:cNvPicPr preferRelativeResize="0"/>
          <p:nvPr/>
        </p:nvPicPr>
        <p:blipFill rotWithShape="1">
          <a:blip r:embed="rId4">
            <a:alphaModFix/>
          </a:blip>
          <a:srcRect b="0" l="0" r="0" t="0"/>
          <a:stretch/>
        </p:blipFill>
        <p:spPr>
          <a:xfrm>
            <a:off x="3894525" y="508725"/>
            <a:ext cx="1354932" cy="1371600"/>
          </a:xfrm>
          <a:prstGeom prst="rect">
            <a:avLst/>
          </a:prstGeom>
          <a:noFill/>
          <a:ln>
            <a:noFill/>
          </a:ln>
        </p:spPr>
      </p:pic>
      <p:sp>
        <p:nvSpPr>
          <p:cNvPr id="386" name="Google Shape;386;p56"/>
          <p:cNvSpPr txBox="1"/>
          <p:nvPr/>
        </p:nvSpPr>
        <p:spPr>
          <a:xfrm>
            <a:off x="2980487" y="2329400"/>
            <a:ext cx="31830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CN" sz="5000">
                <a:solidFill>
                  <a:schemeClr val="lt1"/>
                </a:solidFill>
              </a:rPr>
              <a:t>Thank you</a:t>
            </a:r>
            <a:endParaRPr sz="5300">
              <a:solidFill>
                <a:schemeClr val="lt1"/>
              </a:solidFill>
            </a:endParaRPr>
          </a:p>
          <a:p>
            <a:pPr indent="0" lvl="0" marL="0" rtl="0" algn="l">
              <a:spcBef>
                <a:spcPts val="0"/>
              </a:spcBef>
              <a:spcAft>
                <a:spcPts val="0"/>
              </a:spcAft>
              <a:buNone/>
            </a:pPr>
            <a:r>
              <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8"/>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28"/>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136" name="Google Shape;136;p28"/>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137" name="Google Shape;137;p28"/>
          <p:cNvSpPr txBox="1"/>
          <p:nvPr/>
        </p:nvSpPr>
        <p:spPr>
          <a:xfrm>
            <a:off x="685800" y="1071275"/>
            <a:ext cx="60480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zh-CN" sz="3000">
                <a:solidFill>
                  <a:schemeClr val="lt1"/>
                </a:solidFill>
              </a:rPr>
              <a:t>INTRODUCTION</a:t>
            </a:r>
            <a:endParaRPr b="1" sz="3000">
              <a:solidFill>
                <a:schemeClr val="lt1"/>
              </a:solidFill>
            </a:endParaRPr>
          </a:p>
          <a:p>
            <a:pPr indent="-342900" lvl="0" marL="809999" rtl="0" algn="l">
              <a:lnSpc>
                <a:spcPct val="150000"/>
              </a:lnSpc>
              <a:spcBef>
                <a:spcPts val="360"/>
              </a:spcBef>
              <a:spcAft>
                <a:spcPts val="0"/>
              </a:spcAft>
              <a:buClr>
                <a:schemeClr val="lt1"/>
              </a:buClr>
              <a:buSzPts val="1800"/>
              <a:buChar char="●"/>
            </a:pPr>
            <a:r>
              <a:rPr b="1" lang="zh-CN" sz="1800">
                <a:solidFill>
                  <a:schemeClr val="lt1"/>
                </a:solidFill>
              </a:rPr>
              <a:t>Host Organisation</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Group Members</a:t>
            </a:r>
            <a:endParaRPr b="1" sz="1800">
              <a:solidFill>
                <a:schemeClr val="lt1"/>
              </a:solidFill>
            </a:endParaRPr>
          </a:p>
          <a:p>
            <a:pPr indent="-342900" lvl="0" marL="809999" rtl="0" algn="l">
              <a:lnSpc>
                <a:spcPct val="150000"/>
              </a:lnSpc>
              <a:spcBef>
                <a:spcPts val="0"/>
              </a:spcBef>
              <a:spcAft>
                <a:spcPts val="0"/>
              </a:spcAft>
              <a:buClr>
                <a:schemeClr val="lt1"/>
              </a:buClr>
              <a:buSzPts val="1800"/>
              <a:buChar char="●"/>
            </a:pPr>
            <a:r>
              <a:rPr b="1" lang="zh-CN" sz="1800">
                <a:solidFill>
                  <a:schemeClr val="lt1"/>
                </a:solidFill>
              </a:rPr>
              <a:t>Prologue</a:t>
            </a:r>
            <a:endParaRPr b="1" sz="3000">
              <a:solidFill>
                <a:schemeClr val="lt1"/>
              </a:solidFill>
            </a:endParaRPr>
          </a:p>
        </p:txBody>
      </p:sp>
      <p:sp>
        <p:nvSpPr>
          <p:cNvPr id="138" name="Google Shape;138;p28"/>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9"/>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Host Organisation</a:t>
            </a:r>
            <a:endParaRPr/>
          </a:p>
        </p:txBody>
      </p:sp>
      <p:sp>
        <p:nvSpPr>
          <p:cNvPr id="145" name="Google Shape;145;p29"/>
          <p:cNvSpPr txBox="1"/>
          <p:nvPr>
            <p:ph idx="1" type="body"/>
          </p:nvPr>
        </p:nvSpPr>
        <p:spPr>
          <a:xfrm>
            <a:off x="549625" y="1019550"/>
            <a:ext cx="7535700" cy="3424200"/>
          </a:xfrm>
          <a:prstGeom prst="rect">
            <a:avLst/>
          </a:prstGeom>
          <a:noFill/>
          <a:ln>
            <a:noFill/>
          </a:ln>
        </p:spPr>
        <p:txBody>
          <a:bodyPr anchorCtr="0" anchor="t" bIns="45700" lIns="91425" spcFirstLastPara="1" rIns="91425" wrap="square" tIns="45700">
            <a:noAutofit/>
          </a:bodyPr>
          <a:lstStyle/>
          <a:p>
            <a:pPr indent="0" lvl="0" marL="0" rtl="0" algn="l">
              <a:spcBef>
                <a:spcPts val="360"/>
              </a:spcBef>
              <a:spcAft>
                <a:spcPts val="0"/>
              </a:spcAft>
              <a:buNone/>
            </a:pPr>
            <a:r>
              <a:t/>
            </a:r>
            <a:endParaRPr sz="24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zh-CN" sz="1800"/>
              <a:t>Lensell</a:t>
            </a:r>
            <a:endParaRPr sz="1800"/>
          </a:p>
          <a:p>
            <a:pPr indent="-342900" lvl="1" marL="914400" rtl="0" algn="l">
              <a:spcBef>
                <a:spcPts val="0"/>
              </a:spcBef>
              <a:spcAft>
                <a:spcPts val="0"/>
              </a:spcAft>
              <a:buSzPts val="1800"/>
              <a:buChar char="○"/>
            </a:pPr>
            <a:r>
              <a:rPr lang="zh-CN" sz="1800"/>
              <a:t>AI-powered platform</a:t>
            </a:r>
            <a:endParaRPr sz="1800"/>
          </a:p>
          <a:p>
            <a:pPr indent="-342900" lvl="1" marL="914400" rtl="0" algn="l">
              <a:spcBef>
                <a:spcPts val="0"/>
              </a:spcBef>
              <a:spcAft>
                <a:spcPts val="0"/>
              </a:spcAft>
              <a:buSzPts val="1800"/>
              <a:buChar char="○"/>
            </a:pPr>
            <a:r>
              <a:rPr lang="zh-CN" sz="1800"/>
              <a:t>Helps Australian companies on the financial markets</a:t>
            </a:r>
            <a:endParaRPr sz="1800"/>
          </a:p>
          <a:p>
            <a:pPr indent="-342900" lvl="1" marL="914400" rtl="0" algn="l">
              <a:spcBef>
                <a:spcPts val="0"/>
              </a:spcBef>
              <a:spcAft>
                <a:spcPts val="0"/>
              </a:spcAft>
              <a:buSzPts val="1800"/>
              <a:buChar char="○"/>
            </a:pPr>
            <a:r>
              <a:rPr lang="zh-CN" sz="1800"/>
              <a:t>Helps investors and analysts access performance data</a:t>
            </a:r>
            <a:endParaRPr sz="1800"/>
          </a:p>
          <a:p>
            <a:pPr indent="0" lvl="0" marL="0" rtl="0" algn="l">
              <a:spcBef>
                <a:spcPts val="360"/>
              </a:spcBef>
              <a:spcAft>
                <a:spcPts val="0"/>
              </a:spcAft>
              <a:buNone/>
            </a:pPr>
            <a:r>
              <a:t/>
            </a:r>
            <a:endParaRPr sz="1800"/>
          </a:p>
          <a:p>
            <a:pPr indent="-342900" lvl="0" marL="457200" rtl="0" algn="l">
              <a:spcBef>
                <a:spcPts val="360"/>
              </a:spcBef>
              <a:spcAft>
                <a:spcPts val="0"/>
              </a:spcAft>
              <a:buSzPts val="1800"/>
              <a:buChar char="●"/>
            </a:pPr>
            <a:r>
              <a:rPr lang="zh-CN" sz="1800"/>
              <a:t>Founder &amp; CEO of Lensell: Dr Laura RUSU</a:t>
            </a:r>
            <a:endParaRPr sz="1800"/>
          </a:p>
          <a:p>
            <a:pPr indent="-342900" lvl="1" marL="914400" rtl="0" algn="l">
              <a:spcBef>
                <a:spcPts val="0"/>
              </a:spcBef>
              <a:spcAft>
                <a:spcPts val="0"/>
              </a:spcAft>
              <a:buSzPts val="1800"/>
              <a:buChar char="○"/>
            </a:pPr>
            <a:r>
              <a:rPr lang="zh-CN" sz="1800"/>
              <a:t>Fintech CEO</a:t>
            </a:r>
            <a:endParaRPr sz="1800"/>
          </a:p>
          <a:p>
            <a:pPr indent="-342900" lvl="1" marL="914400" rtl="0" algn="l">
              <a:spcBef>
                <a:spcPts val="0"/>
              </a:spcBef>
              <a:spcAft>
                <a:spcPts val="0"/>
              </a:spcAft>
              <a:buSzPts val="1800"/>
              <a:buChar char="○"/>
            </a:pPr>
            <a:r>
              <a:rPr lang="zh-CN" sz="1800"/>
              <a:t>Passion researcher</a:t>
            </a:r>
            <a:endParaRPr sz="1800"/>
          </a:p>
          <a:p>
            <a:pPr indent="-342900" lvl="1" marL="914400" rtl="0" algn="l">
              <a:spcBef>
                <a:spcPts val="0"/>
              </a:spcBef>
              <a:spcAft>
                <a:spcPts val="0"/>
              </a:spcAft>
              <a:buSzPts val="1800"/>
              <a:buChar char="○"/>
            </a:pPr>
            <a:r>
              <a:rPr lang="zh-CN" sz="1800"/>
              <a:t>Publisher author</a:t>
            </a:r>
            <a:endParaRPr sz="1800"/>
          </a:p>
          <a:p>
            <a:pPr indent="0" lvl="0" marL="457200" rtl="0" algn="l">
              <a:spcBef>
                <a:spcPts val="360"/>
              </a:spcBef>
              <a:spcAft>
                <a:spcPts val="0"/>
              </a:spcAft>
              <a:buNone/>
            </a:pPr>
            <a:r>
              <a:t/>
            </a:r>
            <a:endParaRPr sz="1800"/>
          </a:p>
        </p:txBody>
      </p:sp>
      <p:pic>
        <p:nvPicPr>
          <p:cNvPr id="146" name="Google Shape;146;p29"/>
          <p:cNvPicPr preferRelativeResize="0"/>
          <p:nvPr/>
        </p:nvPicPr>
        <p:blipFill>
          <a:blip r:embed="rId3">
            <a:alphaModFix/>
          </a:blip>
          <a:stretch>
            <a:fillRect/>
          </a:stretch>
        </p:blipFill>
        <p:spPr>
          <a:xfrm>
            <a:off x="4860163" y="3603525"/>
            <a:ext cx="2014475" cy="718150"/>
          </a:xfrm>
          <a:prstGeom prst="rect">
            <a:avLst/>
          </a:prstGeom>
          <a:noFill/>
          <a:ln>
            <a:noFill/>
          </a:ln>
        </p:spPr>
      </p:pic>
      <p:pic>
        <p:nvPicPr>
          <p:cNvPr id="147" name="Google Shape;147;p29"/>
          <p:cNvPicPr preferRelativeResize="0"/>
          <p:nvPr/>
        </p:nvPicPr>
        <p:blipFill rotWithShape="1">
          <a:blip r:embed="rId4">
            <a:alphaModFix/>
          </a:blip>
          <a:srcRect b="0" l="34853" r="0" t="7868"/>
          <a:stretch/>
        </p:blipFill>
        <p:spPr>
          <a:xfrm>
            <a:off x="4860175" y="746700"/>
            <a:ext cx="4130450" cy="1521950"/>
          </a:xfrm>
          <a:prstGeom prst="rect">
            <a:avLst/>
          </a:prstGeom>
          <a:noFill/>
          <a:ln>
            <a:noFill/>
          </a:ln>
        </p:spPr>
      </p:pic>
      <p:sp>
        <p:nvSpPr>
          <p:cNvPr id="148" name="Google Shape;148;p29"/>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2971800" y="57150"/>
            <a:ext cx="5791200" cy="5143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Group Members</a:t>
            </a:r>
            <a:endParaRPr/>
          </a:p>
        </p:txBody>
      </p:sp>
      <p:sp>
        <p:nvSpPr>
          <p:cNvPr id="155" name="Google Shape;155;p30"/>
          <p:cNvSpPr txBox="1"/>
          <p:nvPr>
            <p:ph idx="1" type="body"/>
          </p:nvPr>
        </p:nvSpPr>
        <p:spPr>
          <a:xfrm>
            <a:off x="312950" y="888225"/>
            <a:ext cx="8407200" cy="3912000"/>
          </a:xfrm>
          <a:prstGeom prst="rect">
            <a:avLst/>
          </a:prstGeom>
          <a:noFill/>
          <a:ln>
            <a:noFill/>
          </a:ln>
        </p:spPr>
        <p:txBody>
          <a:bodyPr anchorCtr="0" anchor="t" bIns="45700" lIns="91425" spcFirstLastPara="1" rIns="91425" wrap="square" tIns="45700">
            <a:noAutofit/>
          </a:bodyPr>
          <a:lstStyle/>
          <a:p>
            <a:pPr indent="0" lvl="0" marL="0" rtl="0" algn="l">
              <a:spcBef>
                <a:spcPts val="480"/>
              </a:spcBef>
              <a:spcAft>
                <a:spcPts val="0"/>
              </a:spcAft>
              <a:buNone/>
            </a:pPr>
            <a:r>
              <a:t/>
            </a:r>
            <a:endParaRPr sz="2400"/>
          </a:p>
          <a:p>
            <a:pPr indent="0" lvl="0" marL="0" rtl="0" algn="l">
              <a:spcBef>
                <a:spcPts val="480"/>
              </a:spcBef>
              <a:spcAft>
                <a:spcPts val="0"/>
              </a:spcAft>
              <a:buNone/>
            </a:pPr>
            <a:r>
              <a:t/>
            </a:r>
            <a:endParaRPr sz="2400"/>
          </a:p>
        </p:txBody>
      </p:sp>
      <p:pic>
        <p:nvPicPr>
          <p:cNvPr id="156" name="Google Shape;156;p30"/>
          <p:cNvPicPr preferRelativeResize="0"/>
          <p:nvPr/>
        </p:nvPicPr>
        <p:blipFill>
          <a:blip r:embed="rId3">
            <a:alphaModFix/>
          </a:blip>
          <a:stretch>
            <a:fillRect/>
          </a:stretch>
        </p:blipFill>
        <p:spPr>
          <a:xfrm>
            <a:off x="2971800" y="1605425"/>
            <a:ext cx="966326" cy="966326"/>
          </a:xfrm>
          <a:prstGeom prst="rect">
            <a:avLst/>
          </a:prstGeom>
          <a:noFill/>
          <a:ln>
            <a:noFill/>
          </a:ln>
        </p:spPr>
      </p:pic>
      <p:sp>
        <p:nvSpPr>
          <p:cNvPr id="157" name="Google Shape;157;p30"/>
          <p:cNvSpPr txBox="1"/>
          <p:nvPr/>
        </p:nvSpPr>
        <p:spPr>
          <a:xfrm>
            <a:off x="2548238" y="2688313"/>
            <a:ext cx="1800000" cy="14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t>Chao JIA</a:t>
            </a:r>
            <a:endParaRPr/>
          </a:p>
          <a:p>
            <a:pPr indent="0" lvl="0" marL="0" rtl="0" algn="ctr">
              <a:spcBef>
                <a:spcPts val="0"/>
              </a:spcBef>
              <a:spcAft>
                <a:spcPts val="0"/>
              </a:spcAft>
              <a:buNone/>
            </a:pPr>
            <a:r>
              <a:rPr lang="zh-CN"/>
              <a:t>958973</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zh-CN">
                <a:solidFill>
                  <a:schemeClr val="dk1"/>
                </a:solidFill>
              </a:rPr>
              <a:t>Lead Researcher</a:t>
            </a:r>
            <a:endParaRPr>
              <a:solidFill>
                <a:schemeClr val="dk1"/>
              </a:solidFill>
            </a:endParaRPr>
          </a:p>
          <a:p>
            <a:pPr indent="0" lvl="0" marL="0" rtl="0" algn="ctr">
              <a:spcBef>
                <a:spcPts val="0"/>
              </a:spcBef>
              <a:spcAft>
                <a:spcPts val="0"/>
              </a:spcAft>
              <a:buClr>
                <a:schemeClr val="dk1"/>
              </a:buClr>
              <a:buSzPts val="1100"/>
              <a:buFont typeface="Arial"/>
              <a:buNone/>
            </a:pPr>
            <a:r>
              <a:rPr lang="zh-CN">
                <a:solidFill>
                  <a:schemeClr val="dk1"/>
                </a:solidFill>
              </a:rPr>
              <a:t>Data Analyst</a:t>
            </a:r>
            <a:endParaRPr/>
          </a:p>
        </p:txBody>
      </p:sp>
      <p:sp>
        <p:nvSpPr>
          <p:cNvPr id="158" name="Google Shape;158;p30"/>
          <p:cNvSpPr txBox="1"/>
          <p:nvPr/>
        </p:nvSpPr>
        <p:spPr>
          <a:xfrm>
            <a:off x="346300" y="2688325"/>
            <a:ext cx="1800000" cy="14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t>Andrew STRINGER</a:t>
            </a:r>
            <a:endParaRPr/>
          </a:p>
          <a:p>
            <a:pPr indent="0" lvl="0" marL="0" rtl="0" algn="ctr">
              <a:spcBef>
                <a:spcPts val="0"/>
              </a:spcBef>
              <a:spcAft>
                <a:spcPts val="0"/>
              </a:spcAft>
              <a:buNone/>
            </a:pPr>
            <a:r>
              <a:rPr lang="zh-CN"/>
              <a:t>694968</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zh-CN">
                <a:solidFill>
                  <a:schemeClr val="dk1"/>
                </a:solidFill>
              </a:rPr>
              <a:t>Team Leader</a:t>
            </a:r>
            <a:endParaRPr>
              <a:solidFill>
                <a:schemeClr val="dk1"/>
              </a:solidFill>
            </a:endParaRPr>
          </a:p>
          <a:p>
            <a:pPr indent="0" lvl="0" marL="0" rtl="0" algn="ctr">
              <a:spcBef>
                <a:spcPts val="0"/>
              </a:spcBef>
              <a:spcAft>
                <a:spcPts val="0"/>
              </a:spcAft>
              <a:buClr>
                <a:schemeClr val="dk1"/>
              </a:buClr>
              <a:buSzPts val="1100"/>
              <a:buFont typeface="Arial"/>
              <a:buNone/>
            </a:pPr>
            <a:r>
              <a:rPr lang="zh-CN">
                <a:solidFill>
                  <a:schemeClr val="dk1"/>
                </a:solidFill>
              </a:rPr>
              <a:t>Data Scientist</a:t>
            </a:r>
            <a:endParaRPr/>
          </a:p>
        </p:txBody>
      </p:sp>
      <p:sp>
        <p:nvSpPr>
          <p:cNvPr id="159" name="Google Shape;159;p30"/>
          <p:cNvSpPr txBox="1"/>
          <p:nvPr/>
        </p:nvSpPr>
        <p:spPr>
          <a:xfrm>
            <a:off x="4750200" y="2688325"/>
            <a:ext cx="1800000" cy="14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t>Wei LI</a:t>
            </a:r>
            <a:endParaRPr/>
          </a:p>
          <a:p>
            <a:pPr indent="0" lvl="0" marL="0" rtl="0" algn="ctr">
              <a:spcBef>
                <a:spcPts val="0"/>
              </a:spcBef>
              <a:spcAft>
                <a:spcPts val="0"/>
              </a:spcAft>
              <a:buNone/>
            </a:pPr>
            <a:r>
              <a:rPr lang="zh-CN"/>
              <a:t>956833</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zh-CN">
                <a:solidFill>
                  <a:schemeClr val="dk1"/>
                </a:solidFill>
              </a:rPr>
              <a:t>Project Manager</a:t>
            </a:r>
            <a:endParaRPr>
              <a:solidFill>
                <a:schemeClr val="dk1"/>
              </a:solidFill>
            </a:endParaRPr>
          </a:p>
          <a:p>
            <a:pPr indent="0" lvl="0" marL="0" rtl="0" algn="ctr">
              <a:spcBef>
                <a:spcPts val="0"/>
              </a:spcBef>
              <a:spcAft>
                <a:spcPts val="0"/>
              </a:spcAft>
              <a:buClr>
                <a:schemeClr val="dk1"/>
              </a:buClr>
              <a:buSzPts val="1100"/>
              <a:buFont typeface="Arial"/>
              <a:buNone/>
            </a:pPr>
            <a:r>
              <a:rPr lang="zh-CN">
                <a:solidFill>
                  <a:schemeClr val="dk1"/>
                </a:solidFill>
              </a:rPr>
              <a:t>Data Scientist</a:t>
            </a:r>
            <a:endParaRPr/>
          </a:p>
        </p:txBody>
      </p:sp>
      <p:sp>
        <p:nvSpPr>
          <p:cNvPr id="160" name="Google Shape;160;p30"/>
          <p:cNvSpPr txBox="1"/>
          <p:nvPr/>
        </p:nvSpPr>
        <p:spPr>
          <a:xfrm>
            <a:off x="6952150" y="2688325"/>
            <a:ext cx="1800000" cy="1440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zh-CN"/>
              <a:t>Xin WEI</a:t>
            </a:r>
            <a:endParaRPr/>
          </a:p>
          <a:p>
            <a:pPr indent="0" lvl="0" marL="0" rtl="0" algn="ctr">
              <a:spcBef>
                <a:spcPts val="0"/>
              </a:spcBef>
              <a:spcAft>
                <a:spcPts val="0"/>
              </a:spcAft>
              <a:buNone/>
            </a:pPr>
            <a:r>
              <a:rPr lang="zh-CN"/>
              <a:t>980496</a:t>
            </a:r>
            <a:endParaRPr/>
          </a:p>
          <a:p>
            <a:pPr indent="0" lvl="0" marL="0" rtl="0" algn="ctr">
              <a:spcBef>
                <a:spcPts val="0"/>
              </a:spcBef>
              <a:spcAft>
                <a:spcPts val="0"/>
              </a:spcAft>
              <a:buNone/>
            </a:pPr>
            <a:r>
              <a:t/>
            </a:r>
            <a:endParaRPr/>
          </a:p>
          <a:p>
            <a:pPr indent="0" lvl="0" marL="0" rtl="0" algn="ctr">
              <a:spcBef>
                <a:spcPts val="0"/>
              </a:spcBef>
              <a:spcAft>
                <a:spcPts val="0"/>
              </a:spcAft>
              <a:buClr>
                <a:schemeClr val="dk1"/>
              </a:buClr>
              <a:buSzPts val="1100"/>
              <a:buFont typeface="Arial"/>
              <a:buNone/>
            </a:pPr>
            <a:r>
              <a:rPr lang="zh-CN">
                <a:solidFill>
                  <a:schemeClr val="dk1"/>
                </a:solidFill>
              </a:rPr>
              <a:t>Client Contactor</a:t>
            </a:r>
            <a:endParaRPr>
              <a:solidFill>
                <a:schemeClr val="dk1"/>
              </a:solidFill>
            </a:endParaRPr>
          </a:p>
          <a:p>
            <a:pPr indent="0" lvl="0" marL="0" rtl="0" algn="ctr">
              <a:spcBef>
                <a:spcPts val="0"/>
              </a:spcBef>
              <a:spcAft>
                <a:spcPts val="0"/>
              </a:spcAft>
              <a:buClr>
                <a:schemeClr val="dk1"/>
              </a:buClr>
              <a:buSzPts val="1100"/>
              <a:buFont typeface="Arial"/>
              <a:buNone/>
            </a:pPr>
            <a:r>
              <a:rPr lang="zh-CN">
                <a:solidFill>
                  <a:schemeClr val="dk1"/>
                </a:solidFill>
              </a:rPr>
              <a:t>Data Analyst</a:t>
            </a:r>
            <a:endParaRPr/>
          </a:p>
        </p:txBody>
      </p:sp>
      <p:pic>
        <p:nvPicPr>
          <p:cNvPr id="161" name="Google Shape;161;p30"/>
          <p:cNvPicPr preferRelativeResize="0"/>
          <p:nvPr/>
        </p:nvPicPr>
        <p:blipFill>
          <a:blip r:embed="rId4">
            <a:alphaModFix/>
          </a:blip>
          <a:stretch>
            <a:fillRect/>
          </a:stretch>
        </p:blipFill>
        <p:spPr>
          <a:xfrm>
            <a:off x="7369738" y="1606175"/>
            <a:ext cx="964800" cy="964800"/>
          </a:xfrm>
          <a:prstGeom prst="rect">
            <a:avLst/>
          </a:prstGeom>
          <a:noFill/>
          <a:ln>
            <a:noFill/>
          </a:ln>
        </p:spPr>
      </p:pic>
      <p:sp>
        <p:nvSpPr>
          <p:cNvPr id="162" name="Google Shape;162;p30"/>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pic>
        <p:nvPicPr>
          <p:cNvPr id="163" name="Google Shape;163;p30"/>
          <p:cNvPicPr preferRelativeResize="0"/>
          <p:nvPr/>
        </p:nvPicPr>
        <p:blipFill>
          <a:blip r:embed="rId5">
            <a:alphaModFix/>
          </a:blip>
          <a:stretch>
            <a:fillRect/>
          </a:stretch>
        </p:blipFill>
        <p:spPr>
          <a:xfrm>
            <a:off x="5171525" y="1606175"/>
            <a:ext cx="964800" cy="964800"/>
          </a:xfrm>
          <a:prstGeom prst="rect">
            <a:avLst/>
          </a:prstGeom>
          <a:noFill/>
          <a:ln>
            <a:noFill/>
          </a:ln>
        </p:spPr>
      </p:pic>
      <p:pic>
        <p:nvPicPr>
          <p:cNvPr id="164" name="Google Shape;164;p30"/>
          <p:cNvPicPr preferRelativeResize="0"/>
          <p:nvPr/>
        </p:nvPicPr>
        <p:blipFill>
          <a:blip r:embed="rId6">
            <a:alphaModFix/>
          </a:blip>
          <a:stretch>
            <a:fillRect/>
          </a:stretch>
        </p:blipFill>
        <p:spPr>
          <a:xfrm>
            <a:off x="763888" y="1606175"/>
            <a:ext cx="964800" cy="964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1"/>
          <p:cNvSpPr txBox="1"/>
          <p:nvPr>
            <p:ph type="title"/>
          </p:nvPr>
        </p:nvSpPr>
        <p:spPr>
          <a:xfrm>
            <a:off x="2971800" y="57150"/>
            <a:ext cx="5791200" cy="51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Prologue</a:t>
            </a:r>
            <a:endParaRPr/>
          </a:p>
        </p:txBody>
      </p:sp>
      <p:sp>
        <p:nvSpPr>
          <p:cNvPr id="171" name="Google Shape;171;p31"/>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
        <p:nvSpPr>
          <p:cNvPr id="172" name="Google Shape;172;p31"/>
          <p:cNvSpPr txBox="1"/>
          <p:nvPr>
            <p:ph idx="1" type="body"/>
          </p:nvPr>
        </p:nvSpPr>
        <p:spPr>
          <a:xfrm>
            <a:off x="915825" y="767750"/>
            <a:ext cx="7772400" cy="4311900"/>
          </a:xfrm>
          <a:prstGeom prst="rect">
            <a:avLst/>
          </a:prstGeom>
          <a:noFill/>
          <a:ln>
            <a:noFill/>
          </a:ln>
        </p:spPr>
        <p:txBody>
          <a:bodyPr anchorCtr="0" anchor="t" bIns="45700" lIns="91425" spcFirstLastPara="1" rIns="91425" wrap="square" tIns="45700">
            <a:noAutofit/>
          </a:bodyPr>
          <a:lstStyle/>
          <a:p>
            <a:pPr indent="-381000" lvl="0" marL="457200" rtl="0" algn="l">
              <a:lnSpc>
                <a:spcPct val="115000"/>
              </a:lnSpc>
              <a:spcBef>
                <a:spcPts val="480"/>
              </a:spcBef>
              <a:spcAft>
                <a:spcPts val="0"/>
              </a:spcAft>
              <a:buSzPts val="2400"/>
              <a:buChar char="●"/>
            </a:pPr>
            <a:r>
              <a:rPr lang="zh-CN" sz="2400"/>
              <a:t>Topic:</a:t>
            </a:r>
            <a:endParaRPr sz="2400"/>
          </a:p>
          <a:p>
            <a:pPr indent="-342900" lvl="1" marL="914400" rtl="0" algn="l">
              <a:lnSpc>
                <a:spcPct val="115000"/>
              </a:lnSpc>
              <a:spcBef>
                <a:spcPts val="0"/>
              </a:spcBef>
              <a:spcAft>
                <a:spcPts val="0"/>
              </a:spcAft>
              <a:buSzPts val="1800"/>
              <a:buChar char="○"/>
            </a:pPr>
            <a:r>
              <a:rPr lang="zh-CN" sz="1800"/>
              <a:t>Investigate the relationship between climate events and corporate financial performance</a:t>
            </a:r>
            <a:endParaRPr sz="2400"/>
          </a:p>
          <a:p>
            <a:pPr indent="-381000" lvl="0" marL="457200" rtl="0" algn="l">
              <a:lnSpc>
                <a:spcPct val="115000"/>
              </a:lnSpc>
              <a:spcBef>
                <a:spcPts val="0"/>
              </a:spcBef>
              <a:spcAft>
                <a:spcPts val="0"/>
              </a:spcAft>
              <a:buSzPts val="2400"/>
              <a:buChar char="●"/>
            </a:pPr>
            <a:r>
              <a:rPr lang="zh-CN" sz="2400"/>
              <a:t>Background:</a:t>
            </a:r>
            <a:endParaRPr sz="2400"/>
          </a:p>
          <a:p>
            <a:pPr indent="-342900" lvl="1" marL="914400" rtl="0" algn="l">
              <a:lnSpc>
                <a:spcPct val="115000"/>
              </a:lnSpc>
              <a:spcBef>
                <a:spcPts val="0"/>
              </a:spcBef>
              <a:spcAft>
                <a:spcPts val="0"/>
              </a:spcAft>
              <a:buSzPts val="1800"/>
              <a:buChar char="○"/>
            </a:pPr>
            <a:r>
              <a:rPr lang="zh-CN" sz="1800"/>
              <a:t>Climate events impact the financial markets</a:t>
            </a:r>
            <a:endParaRPr sz="1800"/>
          </a:p>
          <a:p>
            <a:pPr indent="-342900" lvl="1" marL="914400" rtl="0" algn="l">
              <a:lnSpc>
                <a:spcPct val="115000"/>
              </a:lnSpc>
              <a:spcBef>
                <a:spcPts val="0"/>
              </a:spcBef>
              <a:spcAft>
                <a:spcPts val="0"/>
              </a:spcAft>
              <a:buSzPts val="1800"/>
              <a:buChar char="○"/>
            </a:pPr>
            <a:r>
              <a:rPr lang="zh-CN" sz="1800"/>
              <a:t>Limited discussions and researches</a:t>
            </a:r>
            <a:endParaRPr sz="1800"/>
          </a:p>
          <a:p>
            <a:pPr indent="-381000" lvl="0" marL="457200" rtl="0" algn="l">
              <a:lnSpc>
                <a:spcPct val="115000"/>
              </a:lnSpc>
              <a:spcBef>
                <a:spcPts val="0"/>
              </a:spcBef>
              <a:spcAft>
                <a:spcPts val="0"/>
              </a:spcAft>
              <a:buSzPts val="2400"/>
              <a:buChar char="●"/>
            </a:pPr>
            <a:r>
              <a:rPr lang="zh-CN" sz="2400"/>
              <a:t>Scope of Project:</a:t>
            </a:r>
            <a:endParaRPr sz="1800"/>
          </a:p>
          <a:p>
            <a:pPr indent="-342900" lvl="1" marL="914400" rtl="0" algn="l">
              <a:lnSpc>
                <a:spcPct val="115000"/>
              </a:lnSpc>
              <a:spcBef>
                <a:spcPts val="0"/>
              </a:spcBef>
              <a:spcAft>
                <a:spcPts val="0"/>
              </a:spcAft>
              <a:buSzPts val="1800"/>
              <a:buChar char="○"/>
            </a:pPr>
            <a:r>
              <a:rPr lang="zh-CN" sz="1800"/>
              <a:t>Data Science</a:t>
            </a:r>
            <a:r>
              <a:rPr lang="zh-CN" sz="1800"/>
              <a:t> &amp; Finance</a:t>
            </a:r>
            <a:endParaRPr sz="1800"/>
          </a:p>
          <a:p>
            <a:pPr indent="-342900" lvl="1" marL="914400" rtl="0" algn="l">
              <a:lnSpc>
                <a:spcPct val="115000"/>
              </a:lnSpc>
              <a:spcBef>
                <a:spcPts val="0"/>
              </a:spcBef>
              <a:spcAft>
                <a:spcPts val="0"/>
              </a:spcAft>
              <a:buSzPts val="1800"/>
              <a:buChar char="○"/>
            </a:pPr>
            <a:r>
              <a:rPr lang="zh-CN" sz="1800"/>
              <a:t>Hypothesis Test</a:t>
            </a:r>
            <a:endParaRPr sz="1800"/>
          </a:p>
          <a:p>
            <a:pPr indent="-342900" lvl="1" marL="914400" rtl="0" algn="l">
              <a:lnSpc>
                <a:spcPct val="115000"/>
              </a:lnSpc>
              <a:spcBef>
                <a:spcPts val="0"/>
              </a:spcBef>
              <a:spcAft>
                <a:spcPts val="0"/>
              </a:spcAft>
              <a:buSzPts val="1800"/>
              <a:buChar char="○"/>
            </a:pPr>
            <a:r>
              <a:rPr lang="zh-CN" sz="1800"/>
              <a:t>Statistical Methods</a:t>
            </a:r>
            <a:endParaRPr sz="1800"/>
          </a:p>
          <a:p>
            <a:pPr indent="-342900" lvl="1" marL="914400" rtl="0" algn="l">
              <a:lnSpc>
                <a:spcPct val="115000"/>
              </a:lnSpc>
              <a:spcBef>
                <a:spcPts val="0"/>
              </a:spcBef>
              <a:spcAft>
                <a:spcPts val="0"/>
              </a:spcAft>
              <a:buSzPts val="1800"/>
              <a:buChar char="○"/>
            </a:pPr>
            <a:r>
              <a:rPr lang="zh-CN" sz="1800"/>
              <a:t>Machine Learnign Algorithms</a:t>
            </a:r>
            <a:endParaRPr sz="1800"/>
          </a:p>
          <a:p>
            <a:pPr indent="0" lvl="0" marL="0" rtl="0" algn="l">
              <a:spcBef>
                <a:spcPts val="480"/>
              </a:spcBef>
              <a:spcAft>
                <a:spcPts val="0"/>
              </a:spcAft>
              <a:buClr>
                <a:schemeClr val="dk1"/>
              </a:buClr>
              <a:buSzPts val="2400"/>
              <a:buFont typeface="Arial"/>
              <a:buNone/>
            </a:pPr>
            <a:r>
              <a:t/>
            </a:r>
            <a:endParaRPr sz="2400"/>
          </a:p>
          <a:p>
            <a:pPr indent="0" lvl="0" marL="0" rtl="0" algn="l">
              <a:spcBef>
                <a:spcPts val="480"/>
              </a:spcBef>
              <a:spcAft>
                <a:spcPts val="0"/>
              </a:spcAft>
              <a:buClr>
                <a:schemeClr val="dk1"/>
              </a:buClr>
              <a:buSzPts val="2400"/>
              <a:buFont typeface="Arial"/>
              <a:buNone/>
            </a:pPr>
            <a:r>
              <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2971800" y="57150"/>
            <a:ext cx="5791200" cy="5142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32"/>
          <p:cNvSpPr txBox="1"/>
          <p:nvPr>
            <p:ph idx="1" type="body"/>
          </p:nvPr>
        </p:nvSpPr>
        <p:spPr>
          <a:xfrm>
            <a:off x="685800" y="914400"/>
            <a:ext cx="7772400" cy="3657600"/>
          </a:xfrm>
          <a:prstGeom prst="rect">
            <a:avLst/>
          </a:prstGeom>
        </p:spPr>
        <p:txBody>
          <a:bodyPr anchorCtr="0" anchor="t" bIns="45700" lIns="91425" spcFirstLastPara="1" rIns="91425" wrap="square" tIns="45700">
            <a:noAutofit/>
          </a:bodyPr>
          <a:lstStyle/>
          <a:p>
            <a:pPr indent="0" lvl="0" marL="1371600" rtl="0" algn="l">
              <a:spcBef>
                <a:spcPts val="360"/>
              </a:spcBef>
              <a:spcAft>
                <a:spcPts val="0"/>
              </a:spcAft>
              <a:buNone/>
            </a:pPr>
            <a:r>
              <a:t/>
            </a:r>
            <a:endParaRPr/>
          </a:p>
        </p:txBody>
      </p:sp>
      <p:pic>
        <p:nvPicPr>
          <p:cNvPr descr="5011_PPT_BG_EndPage" id="179" name="Google Shape;179;p32"/>
          <p:cNvPicPr preferRelativeResize="0"/>
          <p:nvPr/>
        </p:nvPicPr>
        <p:blipFill rotWithShape="1">
          <a:blip r:embed="rId3">
            <a:alphaModFix/>
          </a:blip>
          <a:srcRect b="0" l="0" r="0" t="0"/>
          <a:stretch/>
        </p:blipFill>
        <p:spPr>
          <a:xfrm>
            <a:off x="0" y="571350"/>
            <a:ext cx="9144000" cy="4572751"/>
          </a:xfrm>
          <a:prstGeom prst="rect">
            <a:avLst/>
          </a:prstGeom>
          <a:noFill/>
          <a:ln>
            <a:noFill/>
          </a:ln>
        </p:spPr>
      </p:pic>
      <p:sp>
        <p:nvSpPr>
          <p:cNvPr id="180" name="Google Shape;180;p32"/>
          <p:cNvSpPr txBox="1"/>
          <p:nvPr/>
        </p:nvSpPr>
        <p:spPr>
          <a:xfrm>
            <a:off x="685800" y="1071275"/>
            <a:ext cx="6048000" cy="1616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360"/>
              </a:spcBef>
              <a:spcAft>
                <a:spcPts val="0"/>
              </a:spcAft>
              <a:buNone/>
            </a:pPr>
            <a:r>
              <a:rPr b="1" lang="zh-CN" sz="3000">
                <a:solidFill>
                  <a:schemeClr val="lt1"/>
                </a:solidFill>
              </a:rPr>
              <a:t>PROJECT</a:t>
            </a:r>
            <a:r>
              <a:rPr b="1" lang="zh-CN" sz="3000">
                <a:solidFill>
                  <a:schemeClr val="lt1"/>
                </a:solidFill>
              </a:rPr>
              <a:t> OVERVIEW</a:t>
            </a:r>
            <a:endParaRPr b="1" sz="3000">
              <a:solidFill>
                <a:schemeClr val="lt1"/>
              </a:solidFill>
            </a:endParaRPr>
          </a:p>
          <a:p>
            <a:pPr indent="-342900" lvl="0" marL="914400" rtl="0" algn="l">
              <a:lnSpc>
                <a:spcPct val="150000"/>
              </a:lnSpc>
              <a:spcBef>
                <a:spcPts val="360"/>
              </a:spcBef>
              <a:spcAft>
                <a:spcPts val="0"/>
              </a:spcAft>
              <a:buClr>
                <a:schemeClr val="lt1"/>
              </a:buClr>
              <a:buSzPts val="1800"/>
              <a:buChar char="●"/>
            </a:pPr>
            <a:r>
              <a:rPr b="1" lang="zh-CN" sz="1800">
                <a:solidFill>
                  <a:schemeClr val="lt1"/>
                </a:solidFill>
              </a:rPr>
              <a:t>Stages of Pipeline</a:t>
            </a:r>
            <a:endParaRPr b="1" sz="1800">
              <a:solidFill>
                <a:schemeClr val="lt1"/>
              </a:solidFill>
            </a:endParaRPr>
          </a:p>
          <a:p>
            <a:pPr indent="-342900" lvl="0" marL="914400" rtl="0" algn="l">
              <a:lnSpc>
                <a:spcPct val="150000"/>
              </a:lnSpc>
              <a:spcBef>
                <a:spcPts val="0"/>
              </a:spcBef>
              <a:spcAft>
                <a:spcPts val="0"/>
              </a:spcAft>
              <a:buClr>
                <a:schemeClr val="lt1"/>
              </a:buClr>
              <a:buSzPts val="1800"/>
              <a:buChar char="●"/>
            </a:pPr>
            <a:r>
              <a:rPr b="1" lang="zh-CN" sz="1800">
                <a:solidFill>
                  <a:schemeClr val="lt1"/>
                </a:solidFill>
              </a:rPr>
              <a:t>Challenges</a:t>
            </a:r>
            <a:endParaRPr b="1" sz="1800">
              <a:solidFill>
                <a:schemeClr val="lt1"/>
              </a:solidFill>
            </a:endParaRPr>
          </a:p>
        </p:txBody>
      </p:sp>
      <p:sp>
        <p:nvSpPr>
          <p:cNvPr id="181" name="Google Shape;181;p32"/>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rgbClr val="D9D9D9"/>
                </a:solidFill>
              </a:rPr>
              <a:t>MAST90017 Data Science Project 2</a:t>
            </a:r>
            <a:endParaRPr sz="100">
              <a:solidFill>
                <a:srgbClr val="D9D9D9"/>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3"/>
          <p:cNvSpPr txBox="1"/>
          <p:nvPr>
            <p:ph type="title"/>
          </p:nvPr>
        </p:nvSpPr>
        <p:spPr>
          <a:xfrm>
            <a:off x="2971800" y="57150"/>
            <a:ext cx="5791200" cy="514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zh-CN"/>
              <a:t>Stage of Pipeline</a:t>
            </a:r>
            <a:endParaRPr/>
          </a:p>
        </p:txBody>
      </p:sp>
      <p:sp>
        <p:nvSpPr>
          <p:cNvPr id="188" name="Google Shape;188;p33"/>
          <p:cNvSpPr txBox="1"/>
          <p:nvPr>
            <p:ph idx="1" type="body"/>
          </p:nvPr>
        </p:nvSpPr>
        <p:spPr>
          <a:xfrm>
            <a:off x="582599" y="1060423"/>
            <a:ext cx="6702900" cy="36000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None/>
            </a:pPr>
            <a:r>
              <a:rPr lang="zh-CN" sz="1400">
                <a:solidFill>
                  <a:srgbClr val="FFFFFF"/>
                </a:solidFill>
              </a:rPr>
              <a:t>Data Collection (S1)</a:t>
            </a:r>
            <a:endParaRPr sz="1400">
              <a:solidFill>
                <a:srgbClr val="FFFFFF"/>
              </a:solidFill>
            </a:endParaRPr>
          </a:p>
          <a:p>
            <a:pPr indent="0" lvl="0" marL="0" rtl="0" algn="l">
              <a:spcBef>
                <a:spcPts val="480"/>
              </a:spcBef>
              <a:spcAft>
                <a:spcPts val="0"/>
              </a:spcAft>
              <a:buNone/>
            </a:pPr>
            <a:r>
              <a:t/>
            </a:r>
            <a:endParaRPr sz="1400">
              <a:highlight>
                <a:schemeClr val="lt1"/>
              </a:highlight>
            </a:endParaRPr>
          </a:p>
        </p:txBody>
      </p:sp>
      <p:sp>
        <p:nvSpPr>
          <p:cNvPr id="189" name="Google Shape;189;p33"/>
          <p:cNvSpPr txBox="1"/>
          <p:nvPr/>
        </p:nvSpPr>
        <p:spPr>
          <a:xfrm>
            <a:off x="681300" y="4743300"/>
            <a:ext cx="7781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zh-CN">
                <a:solidFill>
                  <a:schemeClr val="lt2"/>
                </a:solidFill>
              </a:rPr>
              <a:t>MAST90017 Data Science Project 2</a:t>
            </a:r>
            <a:endParaRPr sz="100">
              <a:solidFill>
                <a:schemeClr val="lt2"/>
              </a:solidFill>
            </a:endParaRPr>
          </a:p>
        </p:txBody>
      </p:sp>
      <p:sp>
        <p:nvSpPr>
          <p:cNvPr id="190" name="Google Shape;190;p33"/>
          <p:cNvSpPr/>
          <p:nvPr/>
        </p:nvSpPr>
        <p:spPr>
          <a:xfrm>
            <a:off x="582600" y="1376825"/>
            <a:ext cx="1260000" cy="720000"/>
          </a:xfrm>
          <a:prstGeom prst="roundRect">
            <a:avLst>
              <a:gd fmla="val 16667" name="adj"/>
            </a:avLst>
          </a:prstGeom>
          <a:solidFill>
            <a:srgbClr val="759FB8"/>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Data Section</a:t>
            </a:r>
            <a:endParaRPr>
              <a:solidFill>
                <a:srgbClr val="FFFFFF"/>
              </a:solidFill>
            </a:endParaRPr>
          </a:p>
        </p:txBody>
      </p:sp>
      <p:sp>
        <p:nvSpPr>
          <p:cNvPr id="191" name="Google Shape;191;p33"/>
          <p:cNvSpPr/>
          <p:nvPr/>
        </p:nvSpPr>
        <p:spPr>
          <a:xfrm>
            <a:off x="582600" y="3060071"/>
            <a:ext cx="1260000" cy="720000"/>
          </a:xfrm>
          <a:prstGeom prst="roundRect">
            <a:avLst>
              <a:gd fmla="val 118" name="adj"/>
            </a:avLst>
          </a:prstGeom>
          <a:solidFill>
            <a:srgbClr val="3D85C6"/>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Modelling Section</a:t>
            </a:r>
            <a:endParaRPr>
              <a:solidFill>
                <a:srgbClr val="FFFFFF"/>
              </a:solidFill>
            </a:endParaRPr>
          </a:p>
        </p:txBody>
      </p:sp>
      <p:sp>
        <p:nvSpPr>
          <p:cNvPr id="192" name="Google Shape;192;p33"/>
          <p:cNvSpPr/>
          <p:nvPr/>
        </p:nvSpPr>
        <p:spPr>
          <a:xfrm>
            <a:off x="2522332" y="908825"/>
            <a:ext cx="2160000" cy="468000"/>
          </a:xfrm>
          <a:prstGeom prst="roundRect">
            <a:avLst>
              <a:gd fmla="val 16667" name="adj"/>
            </a:avLst>
          </a:prstGeom>
          <a:solidFill>
            <a:srgbClr val="759FB8"/>
          </a:solidFill>
          <a:ln cap="flat" cmpd="sng" w="9525">
            <a:solidFill>
              <a:srgbClr val="307BF3"/>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Data Selection (S1)</a:t>
            </a:r>
            <a:endParaRPr>
              <a:solidFill>
                <a:srgbClr val="FFFFFF"/>
              </a:solidFill>
            </a:endParaRPr>
          </a:p>
        </p:txBody>
      </p:sp>
      <p:sp>
        <p:nvSpPr>
          <p:cNvPr id="193" name="Google Shape;193;p33"/>
          <p:cNvSpPr/>
          <p:nvPr/>
        </p:nvSpPr>
        <p:spPr>
          <a:xfrm>
            <a:off x="2522332" y="1796179"/>
            <a:ext cx="2160000" cy="468000"/>
          </a:xfrm>
          <a:prstGeom prst="roundRect">
            <a:avLst>
              <a:gd fmla="val 16667" name="adj"/>
            </a:avLst>
          </a:prstGeom>
          <a:solidFill>
            <a:srgbClr val="759FB8"/>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Data Collection (S1)</a:t>
            </a:r>
            <a:endParaRPr>
              <a:solidFill>
                <a:srgbClr val="FFFFFF"/>
              </a:solidFill>
            </a:endParaRPr>
          </a:p>
        </p:txBody>
      </p:sp>
      <p:sp>
        <p:nvSpPr>
          <p:cNvPr id="194" name="Google Shape;194;p33"/>
          <p:cNvSpPr/>
          <p:nvPr/>
        </p:nvSpPr>
        <p:spPr>
          <a:xfrm>
            <a:off x="2522332" y="2683513"/>
            <a:ext cx="2160000" cy="468000"/>
          </a:xfrm>
          <a:prstGeom prst="roundRect">
            <a:avLst>
              <a:gd fmla="val 0" name="adj"/>
            </a:avLst>
          </a:prstGeom>
          <a:solidFill>
            <a:srgbClr val="3D85C6"/>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Correlation Analysis (S1)</a:t>
            </a:r>
            <a:endParaRPr>
              <a:solidFill>
                <a:srgbClr val="FFFFFF"/>
              </a:solidFill>
            </a:endParaRPr>
          </a:p>
        </p:txBody>
      </p:sp>
      <p:sp>
        <p:nvSpPr>
          <p:cNvPr id="195" name="Google Shape;195;p33"/>
          <p:cNvSpPr/>
          <p:nvPr/>
        </p:nvSpPr>
        <p:spPr>
          <a:xfrm>
            <a:off x="2522337" y="3570879"/>
            <a:ext cx="2160000" cy="468000"/>
          </a:xfrm>
          <a:prstGeom prst="roundRect">
            <a:avLst>
              <a:gd fmla="val 16667" name="adj"/>
            </a:avLst>
          </a:prstGeom>
          <a:solidFill>
            <a:srgbClr val="759FB8"/>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CN">
                <a:solidFill>
                  <a:srgbClr val="FFFFFF"/>
                </a:solidFill>
              </a:rPr>
              <a:t>Data re-Collection (S2)</a:t>
            </a:r>
            <a:endParaRPr>
              <a:solidFill>
                <a:srgbClr val="FFFFFF"/>
              </a:solidFill>
            </a:endParaRPr>
          </a:p>
        </p:txBody>
      </p:sp>
      <p:cxnSp>
        <p:nvCxnSpPr>
          <p:cNvPr id="196" name="Google Shape;196;p33"/>
          <p:cNvCxnSpPr>
            <a:stCxn id="192" idx="2"/>
            <a:endCxn id="193" idx="0"/>
          </p:cNvCxnSpPr>
          <p:nvPr/>
        </p:nvCxnSpPr>
        <p:spPr>
          <a:xfrm>
            <a:off x="3602332" y="1376825"/>
            <a:ext cx="0" cy="419400"/>
          </a:xfrm>
          <a:prstGeom prst="straightConnector1">
            <a:avLst/>
          </a:prstGeom>
          <a:noFill/>
          <a:ln cap="flat" cmpd="sng" w="9525">
            <a:solidFill>
              <a:schemeClr val="dk2"/>
            </a:solidFill>
            <a:prstDash val="solid"/>
            <a:round/>
            <a:headEnd len="med" w="med" type="none"/>
            <a:tailEnd len="med" w="med" type="triangle"/>
          </a:ln>
        </p:spPr>
      </p:cxnSp>
      <p:cxnSp>
        <p:nvCxnSpPr>
          <p:cNvPr id="197" name="Google Shape;197;p33"/>
          <p:cNvCxnSpPr>
            <a:stCxn id="193" idx="2"/>
            <a:endCxn id="194" idx="0"/>
          </p:cNvCxnSpPr>
          <p:nvPr/>
        </p:nvCxnSpPr>
        <p:spPr>
          <a:xfrm>
            <a:off x="3602332" y="2264179"/>
            <a:ext cx="0" cy="419400"/>
          </a:xfrm>
          <a:prstGeom prst="straightConnector1">
            <a:avLst/>
          </a:prstGeom>
          <a:noFill/>
          <a:ln cap="flat" cmpd="sng" w="9525">
            <a:solidFill>
              <a:schemeClr val="dk2"/>
            </a:solidFill>
            <a:prstDash val="solid"/>
            <a:round/>
            <a:headEnd len="med" w="med" type="none"/>
            <a:tailEnd len="med" w="med" type="triangle"/>
          </a:ln>
        </p:spPr>
      </p:cxnSp>
      <p:cxnSp>
        <p:nvCxnSpPr>
          <p:cNvPr id="198" name="Google Shape;198;p33"/>
          <p:cNvCxnSpPr>
            <a:stCxn id="199" idx="2"/>
            <a:endCxn id="200" idx="0"/>
          </p:cNvCxnSpPr>
          <p:nvPr/>
        </p:nvCxnSpPr>
        <p:spPr>
          <a:xfrm>
            <a:off x="6783874" y="1376825"/>
            <a:ext cx="0" cy="372600"/>
          </a:xfrm>
          <a:prstGeom prst="straightConnector1">
            <a:avLst/>
          </a:prstGeom>
          <a:noFill/>
          <a:ln cap="flat" cmpd="sng" w="9525">
            <a:solidFill>
              <a:schemeClr val="dk2"/>
            </a:solidFill>
            <a:prstDash val="solid"/>
            <a:round/>
            <a:headEnd len="med" w="med" type="none"/>
            <a:tailEnd len="med" w="med" type="triangle"/>
          </a:ln>
        </p:spPr>
      </p:cxnSp>
      <p:cxnSp>
        <p:nvCxnSpPr>
          <p:cNvPr id="201" name="Google Shape;201;p33"/>
          <p:cNvCxnSpPr>
            <a:stCxn id="194" idx="2"/>
            <a:endCxn id="195" idx="0"/>
          </p:cNvCxnSpPr>
          <p:nvPr/>
        </p:nvCxnSpPr>
        <p:spPr>
          <a:xfrm>
            <a:off x="3602332" y="3151513"/>
            <a:ext cx="0" cy="41940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33"/>
          <p:cNvCxnSpPr>
            <a:stCxn id="200" idx="2"/>
            <a:endCxn id="203" idx="0"/>
          </p:cNvCxnSpPr>
          <p:nvPr/>
        </p:nvCxnSpPr>
        <p:spPr>
          <a:xfrm>
            <a:off x="6783874" y="2217475"/>
            <a:ext cx="0" cy="408900"/>
          </a:xfrm>
          <a:prstGeom prst="straightConnector1">
            <a:avLst/>
          </a:prstGeom>
          <a:noFill/>
          <a:ln cap="flat" cmpd="sng" w="9525">
            <a:solidFill>
              <a:schemeClr val="dk2"/>
            </a:solidFill>
            <a:prstDash val="solid"/>
            <a:round/>
            <a:headEnd len="med" w="med" type="none"/>
            <a:tailEnd len="med" w="med" type="triangle"/>
          </a:ln>
        </p:spPr>
      </p:cxnSp>
      <p:cxnSp>
        <p:nvCxnSpPr>
          <p:cNvPr id="204" name="Google Shape;204;p33"/>
          <p:cNvCxnSpPr>
            <a:stCxn id="203" idx="2"/>
            <a:endCxn id="205" idx="0"/>
          </p:cNvCxnSpPr>
          <p:nvPr/>
        </p:nvCxnSpPr>
        <p:spPr>
          <a:xfrm>
            <a:off x="6783874" y="3094425"/>
            <a:ext cx="0" cy="476400"/>
          </a:xfrm>
          <a:prstGeom prst="straightConnector1">
            <a:avLst/>
          </a:prstGeom>
          <a:noFill/>
          <a:ln cap="flat" cmpd="sng" w="9525">
            <a:solidFill>
              <a:schemeClr val="dk2"/>
            </a:solidFill>
            <a:prstDash val="solid"/>
            <a:round/>
            <a:headEnd len="med" w="med" type="none"/>
            <a:tailEnd len="med" w="med" type="triangle"/>
          </a:ln>
        </p:spPr>
      </p:cxnSp>
      <p:sp>
        <p:nvSpPr>
          <p:cNvPr id="199" name="Google Shape;199;p33"/>
          <p:cNvSpPr/>
          <p:nvPr/>
        </p:nvSpPr>
        <p:spPr>
          <a:xfrm>
            <a:off x="5583724" y="908825"/>
            <a:ext cx="2400300" cy="468000"/>
          </a:xfrm>
          <a:prstGeom prst="roundRect">
            <a:avLst>
              <a:gd fmla="val 4354" name="adj"/>
            </a:avLst>
          </a:prstGeom>
          <a:solidFill>
            <a:srgbClr val="3D85C6"/>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solidFill>
                  <a:schemeClr val="lt1"/>
                </a:solidFill>
              </a:rPr>
              <a:t>Dimension Reduction (S2)</a:t>
            </a:r>
            <a:endParaRPr>
              <a:solidFill>
                <a:srgbClr val="FFFFFF"/>
              </a:solidFill>
            </a:endParaRPr>
          </a:p>
        </p:txBody>
      </p:sp>
      <p:sp>
        <p:nvSpPr>
          <p:cNvPr id="200" name="Google Shape;200;p33"/>
          <p:cNvSpPr/>
          <p:nvPr/>
        </p:nvSpPr>
        <p:spPr>
          <a:xfrm>
            <a:off x="5583724" y="1749475"/>
            <a:ext cx="2400300" cy="468000"/>
          </a:xfrm>
          <a:prstGeom prst="roundRect">
            <a:avLst>
              <a:gd fmla="val 4354" name="adj"/>
            </a:avLst>
          </a:prstGeom>
          <a:solidFill>
            <a:srgbClr val="3D85C6"/>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solidFill>
                  <a:schemeClr val="lt1"/>
                </a:solidFill>
              </a:rPr>
              <a:t>Hypothesis Test (S2)</a:t>
            </a:r>
            <a:endParaRPr>
              <a:solidFill>
                <a:schemeClr val="lt1"/>
              </a:solidFill>
            </a:endParaRPr>
          </a:p>
        </p:txBody>
      </p:sp>
      <p:sp>
        <p:nvSpPr>
          <p:cNvPr id="203" name="Google Shape;203;p33"/>
          <p:cNvSpPr/>
          <p:nvPr/>
        </p:nvSpPr>
        <p:spPr>
          <a:xfrm>
            <a:off x="5583724" y="2626425"/>
            <a:ext cx="2400300" cy="468000"/>
          </a:xfrm>
          <a:prstGeom prst="roundRect">
            <a:avLst>
              <a:gd fmla="val 4354" name="adj"/>
            </a:avLst>
          </a:prstGeom>
          <a:solidFill>
            <a:srgbClr val="3D85C6"/>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solidFill>
                  <a:schemeClr val="lt1"/>
                </a:solidFill>
              </a:rPr>
              <a:t>Regression  Model (S2)</a:t>
            </a:r>
            <a:endParaRPr>
              <a:solidFill>
                <a:schemeClr val="lt1"/>
              </a:solidFill>
            </a:endParaRPr>
          </a:p>
        </p:txBody>
      </p:sp>
      <p:sp>
        <p:nvSpPr>
          <p:cNvPr id="205" name="Google Shape;205;p33"/>
          <p:cNvSpPr/>
          <p:nvPr/>
        </p:nvSpPr>
        <p:spPr>
          <a:xfrm>
            <a:off x="5583725" y="3570875"/>
            <a:ext cx="2400300" cy="468000"/>
          </a:xfrm>
          <a:prstGeom prst="roundRect">
            <a:avLst>
              <a:gd fmla="val 1074" name="adj"/>
            </a:avLst>
          </a:prstGeom>
          <a:solidFill>
            <a:srgbClr val="3D85C6"/>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zh-CN">
                <a:solidFill>
                  <a:schemeClr val="lt1"/>
                </a:solidFill>
              </a:rPr>
              <a:t>Classification Model (S2)</a:t>
            </a:r>
            <a:endParaRPr>
              <a:solidFill>
                <a:schemeClr val="lt1"/>
              </a:solidFill>
            </a:endParaRPr>
          </a:p>
        </p:txBody>
      </p:sp>
      <p:cxnSp>
        <p:nvCxnSpPr>
          <p:cNvPr id="206" name="Google Shape;206;p33"/>
          <p:cNvCxnSpPr>
            <a:stCxn id="195" idx="3"/>
            <a:endCxn id="199" idx="1"/>
          </p:cNvCxnSpPr>
          <p:nvPr/>
        </p:nvCxnSpPr>
        <p:spPr>
          <a:xfrm flipH="1" rot="10800000">
            <a:off x="4682337" y="1142679"/>
            <a:ext cx="901500" cy="2662200"/>
          </a:xfrm>
          <a:prstGeom prst="curvedConnector3">
            <a:avLst>
              <a:gd fmla="val 49994" name="adj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